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23"/>
  </p:notesMasterIdLst>
  <p:sldIdLst>
    <p:sldId id="279" r:id="rId3"/>
    <p:sldId id="280" r:id="rId4"/>
    <p:sldId id="281" r:id="rId5"/>
    <p:sldId id="312" r:id="rId6"/>
    <p:sldId id="284" r:id="rId7"/>
    <p:sldId id="297" r:id="rId8"/>
    <p:sldId id="283" r:id="rId9"/>
    <p:sldId id="298" r:id="rId10"/>
    <p:sldId id="313" r:id="rId11"/>
    <p:sldId id="300" r:id="rId12"/>
    <p:sldId id="301" r:id="rId13"/>
    <p:sldId id="303" r:id="rId14"/>
    <p:sldId id="304" r:id="rId15"/>
    <p:sldId id="305" r:id="rId16"/>
    <p:sldId id="310" r:id="rId17"/>
    <p:sldId id="307" r:id="rId18"/>
    <p:sldId id="309" r:id="rId19"/>
    <p:sldId id="294" r:id="rId20"/>
    <p:sldId id="295" r:id="rId21"/>
    <p:sldId id="26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2226"/>
    <a:srgbClr val="008FD4"/>
    <a:srgbClr val="FA9E1C"/>
    <a:srgbClr val="BD4A9B"/>
    <a:srgbClr val="FFFFCC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90" autoAdjust="0"/>
    <p:restoredTop sz="91853" autoAdjust="0"/>
  </p:normalViewPr>
  <p:slideViewPr>
    <p:cSldViewPr snapToGrid="0">
      <p:cViewPr varScale="1">
        <p:scale>
          <a:sx n="104" d="100"/>
          <a:sy n="104" d="100"/>
        </p:scale>
        <p:origin x="532" y="10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4CA52-167D-4B56-B0B8-0F6A86C86AC6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84B19-E13A-4157-9359-73A5111F5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99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151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100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22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4933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354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7154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9790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62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1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13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60CD44-5F7D-4842-8CB6-7244ECD0C31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710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20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837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4614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571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87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09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8440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334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57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945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599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729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9131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79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04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857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0685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61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3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2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7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30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50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38805" y="-942103"/>
            <a:ext cx="9144000" cy="2387600"/>
          </a:xfrm>
        </p:spPr>
        <p:txBody>
          <a:bodyPr/>
          <a:lstStyle/>
          <a:p>
            <a:pPr algn="l"/>
            <a:r>
              <a:rPr lang="ru-RU" dirty="0"/>
              <a:t>«Мы – твои друзья!»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5588" y="1390265"/>
            <a:ext cx="10050127" cy="1655762"/>
          </a:xfrm>
        </p:spPr>
        <p:txBody>
          <a:bodyPr>
            <a:normAutofit lnSpcReduction="10000"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6.2. Мы </a:t>
            </a:r>
            <a:r>
              <a:rPr lang="ru-RU" sz="3600" dirty="0" smtClean="0">
                <a:solidFill>
                  <a:srgbClr val="FF0000"/>
                </a:solidFill>
              </a:rPr>
              <a:t>с тобой – друзья! Необычная прогулка.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600" dirty="0" smtClean="0">
                <a:cs typeface="Times New Roman" panose="02020603050405020304" pitchFamily="18" charset="0"/>
              </a:rPr>
              <a:t>Книги </a:t>
            </a:r>
            <a:r>
              <a:rPr lang="ru-RU" sz="3600" dirty="0"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cs typeface="Times New Roman" panose="02020603050405020304" pitchFamily="18" charset="0"/>
              </a:rPr>
              <a:t>ро хвостатых и усатых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600" dirty="0" smtClean="0">
                <a:cs typeface="Times New Roman" panose="02020603050405020304" pitchFamily="18" charset="0"/>
              </a:rPr>
              <a:t>Музыка в стиле мяу и гав</a:t>
            </a:r>
            <a:endParaRPr lang="ru-RU" sz="3600" dirty="0">
              <a:cs typeface="Times New Roman" panose="02020603050405020304" pitchFamily="18" charset="0"/>
            </a:endParaRPr>
          </a:p>
          <a:p>
            <a:pPr algn="l"/>
            <a:endParaRPr lang="ru-RU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135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610" y="-175651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Правильные ответы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5641" y="1028396"/>
            <a:ext cx="8349057" cy="5911516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cs typeface="Times New Roman" panose="02020603050405020304" pitchFamily="18" charset="0"/>
              </a:rPr>
              <a:t>Казахская </a:t>
            </a:r>
            <a:r>
              <a:rPr lang="ru-RU" dirty="0">
                <a:cs typeface="Times New Roman" panose="02020603050405020304" pitchFamily="18" charset="0"/>
              </a:rPr>
              <a:t>пословица: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Не всякая </a:t>
            </a: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собака кусает, </a:t>
            </a: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которая</a:t>
            </a: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ED2226"/>
                </a:solidFill>
                <a:cs typeface="Times New Roman" panose="02020603050405020304" pitchFamily="18" charset="0"/>
              </a:rPr>
              <a:t>л</a:t>
            </a:r>
            <a:r>
              <a:rPr lang="ru-RU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ает.</a:t>
            </a:r>
          </a:p>
          <a:p>
            <a:pPr marL="0" indent="0">
              <a:buNone/>
            </a:pPr>
            <a:endParaRPr lang="ru-RU" dirty="0" smtClean="0">
              <a:solidFill>
                <a:srgbClr val="008FD4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cs typeface="Times New Roman" panose="02020603050405020304" pitchFamily="18" charset="0"/>
              </a:rPr>
              <a:t>Русская </a:t>
            </a:r>
            <a:r>
              <a:rPr lang="ru-RU" dirty="0">
                <a:cs typeface="Times New Roman" panose="02020603050405020304" pitchFamily="18" charset="0"/>
              </a:rPr>
              <a:t>пословица: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Собака хозяйка </a:t>
            </a: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во дворе, а </a:t>
            </a: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кошка  </a:t>
            </a:r>
            <a:r>
              <a:rPr lang="ru-RU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в избе.</a:t>
            </a:r>
          </a:p>
          <a:p>
            <a:pPr marL="0" indent="0">
              <a:buNone/>
            </a:pPr>
            <a:endParaRPr lang="ru-RU" dirty="0" smtClean="0">
              <a:solidFill>
                <a:srgbClr val="008FD4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cs typeface="Times New Roman" panose="02020603050405020304" pitchFamily="18" charset="0"/>
              </a:rPr>
              <a:t>Французская </a:t>
            </a:r>
            <a:r>
              <a:rPr lang="ru-RU" dirty="0">
                <a:cs typeface="Times New Roman" panose="02020603050405020304" pitchFamily="18" charset="0"/>
              </a:rPr>
              <a:t>пословица: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Хорошая </a:t>
            </a: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кошка </a:t>
            </a: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заслуживает большую  </a:t>
            </a:r>
            <a:r>
              <a:rPr lang="ru-RU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мышку.</a:t>
            </a:r>
          </a:p>
          <a:p>
            <a:pPr marL="0" indent="0">
              <a:buNone/>
            </a:pPr>
            <a:endParaRPr lang="ru-RU" dirty="0">
              <a:solidFill>
                <a:srgbClr val="008FD4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cs typeface="Times New Roman" panose="02020603050405020304" pitchFamily="18" charset="0"/>
              </a:rPr>
              <a:t>Русская </a:t>
            </a:r>
            <a:r>
              <a:rPr lang="ru-RU" dirty="0">
                <a:cs typeface="Times New Roman" panose="02020603050405020304" pitchFamily="18" charset="0"/>
              </a:rPr>
              <a:t>пословица: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Кошачья </a:t>
            </a: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лапа мягка, да </a:t>
            </a: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коготок  </a:t>
            </a:r>
            <a:r>
              <a:rPr lang="ru-RU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остёр.</a:t>
            </a:r>
          </a:p>
          <a:p>
            <a:pPr marL="0" indent="0">
              <a:buNone/>
            </a:pPr>
            <a:endParaRPr lang="ru-RU" dirty="0" smtClean="0">
              <a:solidFill>
                <a:srgbClr val="008FD4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cs typeface="Times New Roman" panose="02020603050405020304" pitchFamily="18" charset="0"/>
              </a:rPr>
              <a:t>Ирландская </a:t>
            </a:r>
            <a:r>
              <a:rPr lang="ru-RU" dirty="0">
                <a:cs typeface="Times New Roman" panose="02020603050405020304" pitchFamily="18" charset="0"/>
              </a:rPr>
              <a:t>пословица: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Остерегайся людей, которые не </a:t>
            </a: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любят  </a:t>
            </a:r>
            <a:r>
              <a:rPr lang="ru-RU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котов и собак.</a:t>
            </a:r>
            <a:endParaRPr lang="ru-RU" b="1" dirty="0">
              <a:solidFill>
                <a:srgbClr val="ED2226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09" y="2353959"/>
            <a:ext cx="2178432" cy="28717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9715" y="1778278"/>
            <a:ext cx="2947860" cy="201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0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7577" y="11505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Викторина о собаках и кошках в литературе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5677" y="1423018"/>
            <a:ext cx="10515600" cy="50323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cs typeface="Times New Roman" panose="02020603050405020304" pitchFamily="18" charset="0"/>
              </a:rPr>
              <a:t>1 . </a:t>
            </a:r>
            <a:r>
              <a:rPr lang="ru-RU" sz="2400" dirty="0">
                <a:cs typeface="Times New Roman" panose="02020603050405020304" pitchFamily="18" charset="0"/>
              </a:rPr>
              <a:t>Рассказ «Лев и собачка» написал</a:t>
            </a:r>
            <a:r>
              <a:rPr lang="ru-RU" sz="2400" dirty="0" smtClean="0">
                <a:cs typeface="Times New Roman" panose="02020603050405020304" pitchFamily="18" charset="0"/>
              </a:rPr>
              <a:t>...</a:t>
            </a:r>
          </a:p>
          <a:p>
            <a:pPr marL="0" indent="0">
              <a:buNone/>
            </a:pPr>
            <a:r>
              <a:rPr lang="ru-RU" sz="2400" dirty="0" smtClean="0">
                <a:cs typeface="Times New Roman" panose="02020603050405020304" pitchFamily="18" charset="0"/>
              </a:rPr>
              <a:t>2.  В произведении А. М. Волкова «Волшебник изумрудного города» щенка главной героини звали... </a:t>
            </a:r>
          </a:p>
          <a:p>
            <a:pPr marL="0" indent="0">
              <a:buNone/>
            </a:pPr>
            <a:r>
              <a:rPr lang="ru-RU" sz="2400" dirty="0" smtClean="0">
                <a:cs typeface="Times New Roman" panose="02020603050405020304" pitchFamily="18" charset="0"/>
              </a:rPr>
              <a:t>3.  Сказку </a:t>
            </a:r>
            <a:r>
              <a:rPr lang="ru-RU" sz="2400" dirty="0">
                <a:cs typeface="Times New Roman" panose="02020603050405020304" pitchFamily="18" charset="0"/>
              </a:rPr>
              <a:t>«Кот в сапогах» написал французский писатель</a:t>
            </a:r>
            <a:r>
              <a:rPr lang="ru-RU" sz="2400" dirty="0" smtClean="0">
                <a:cs typeface="Times New Roman" panose="02020603050405020304" pitchFamily="18" charset="0"/>
              </a:rPr>
              <a:t>...</a:t>
            </a:r>
          </a:p>
          <a:p>
            <a:pPr marL="0" indent="0">
              <a:buNone/>
            </a:pPr>
            <a:r>
              <a:rPr lang="ru-RU" sz="2400" dirty="0" smtClean="0">
                <a:cs typeface="Times New Roman" panose="02020603050405020304" pitchFamily="18" charset="0"/>
              </a:rPr>
              <a:t>4.  </a:t>
            </a:r>
            <a:r>
              <a:rPr lang="ru-RU" sz="2400" dirty="0">
                <a:cs typeface="Times New Roman" panose="02020603050405020304" pitchFamily="18" charset="0"/>
              </a:rPr>
              <a:t>Историю кошечки Ю-Ю рассказал писатель</a:t>
            </a:r>
            <a:r>
              <a:rPr lang="ru-RU" sz="2400" dirty="0" smtClean="0">
                <a:cs typeface="Times New Roman" panose="02020603050405020304" pitchFamily="18" charset="0"/>
              </a:rPr>
              <a:t>...</a:t>
            </a:r>
          </a:p>
          <a:p>
            <a:pPr marL="0" indent="0">
              <a:buNone/>
            </a:pPr>
            <a:r>
              <a:rPr lang="ru-RU" sz="2400" dirty="0" smtClean="0">
                <a:cs typeface="Times New Roman" panose="02020603050405020304" pitchFamily="18" charset="0"/>
              </a:rPr>
              <a:t>5.  </a:t>
            </a:r>
            <a:r>
              <a:rPr lang="ru-RU" sz="2400" dirty="0">
                <a:cs typeface="Times New Roman" panose="02020603050405020304" pitchFamily="18" charset="0"/>
              </a:rPr>
              <a:t>В рассказе А. И. Куприна, посвящённом преданной дружбе</a:t>
            </a:r>
          </a:p>
          <a:p>
            <a:pPr marL="0" indent="0">
              <a:buNone/>
            </a:pPr>
            <a:r>
              <a:rPr lang="ru-RU" sz="2400" dirty="0" smtClean="0">
                <a:cs typeface="Times New Roman" panose="02020603050405020304" pitchFamily="18" charset="0"/>
              </a:rPr>
              <a:t>      двух </a:t>
            </a:r>
            <a:r>
              <a:rPr lang="ru-RU" sz="2400" dirty="0">
                <a:cs typeface="Times New Roman" panose="02020603050405020304" pitchFamily="18" charset="0"/>
              </a:rPr>
              <a:t>собак, одну из них звали Барбос, а другую</a:t>
            </a:r>
            <a:r>
              <a:rPr lang="ru-RU" sz="2400" dirty="0" smtClean="0">
                <a:cs typeface="Times New Roman" panose="02020603050405020304" pitchFamily="18" charset="0"/>
              </a:rPr>
              <a:t>...</a:t>
            </a:r>
          </a:p>
          <a:p>
            <a:pPr marL="0" indent="0">
              <a:buNone/>
            </a:pPr>
            <a:r>
              <a:rPr lang="ru-RU" sz="2400" dirty="0" smtClean="0">
                <a:cs typeface="Times New Roman" panose="02020603050405020304" pitchFamily="18" charset="0"/>
              </a:rPr>
              <a:t>6.  </a:t>
            </a:r>
            <a:r>
              <a:rPr lang="ru-RU" sz="2400" dirty="0">
                <a:cs typeface="Times New Roman" panose="02020603050405020304" pitchFamily="18" charset="0"/>
              </a:rPr>
              <a:t>В рассказе М. М. Пришвина «Выскочка» действуют два героя —</a:t>
            </a:r>
          </a:p>
          <a:p>
            <a:pPr marL="0" indent="0">
              <a:buNone/>
            </a:pPr>
            <a:r>
              <a:rPr lang="ru-RU" sz="2400" dirty="0" smtClean="0">
                <a:cs typeface="Times New Roman" panose="02020603050405020304" pitchFamily="18" charset="0"/>
              </a:rPr>
              <a:t>      Вьюшка </a:t>
            </a:r>
            <a:r>
              <a:rPr lang="ru-RU" sz="2400" dirty="0">
                <a:cs typeface="Times New Roman" panose="02020603050405020304" pitchFamily="18" charset="0"/>
              </a:rPr>
              <a:t>и Выскочка. Вьюшка — собака. А кто Выскочка</a:t>
            </a:r>
            <a:r>
              <a:rPr lang="ru-RU" sz="2400" dirty="0" smtClean="0"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2400" dirty="0" smtClean="0">
                <a:cs typeface="Times New Roman" panose="02020603050405020304" pitchFamily="18" charset="0"/>
              </a:rPr>
              <a:t>7.  </a:t>
            </a:r>
            <a:r>
              <a:rPr lang="ru-RU" sz="2400" dirty="0">
                <a:cs typeface="Times New Roman" panose="02020603050405020304" pitchFamily="18" charset="0"/>
              </a:rPr>
              <a:t>Кто написал рассказ «Белый пудель»?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40115" y="1366683"/>
            <a:ext cx="1918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ED2226"/>
                </a:solidFill>
                <a:cs typeface="Times New Roman" panose="02020603050405020304" pitchFamily="18" charset="0"/>
              </a:rPr>
              <a:t>Л.Н. </a:t>
            </a:r>
            <a:r>
              <a:rPr lang="ru-RU" sz="24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Толстой.</a:t>
            </a:r>
            <a:endParaRPr lang="ru-RU" sz="2400" b="1" dirty="0">
              <a:solidFill>
                <a:srgbClr val="ED2226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39134" y="2153271"/>
            <a:ext cx="1376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ED2226"/>
                </a:solidFill>
                <a:cs typeface="Times New Roman" panose="02020603050405020304" pitchFamily="18" charset="0"/>
              </a:rPr>
              <a:t>Тотошка</a:t>
            </a:r>
            <a:r>
              <a:rPr lang="ru-RU" sz="24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ED2226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73497" y="2625210"/>
            <a:ext cx="2083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ED2226"/>
                </a:solidFill>
                <a:cs typeface="Times New Roman" panose="02020603050405020304" pitchFamily="18" charset="0"/>
              </a:rPr>
              <a:t>Шарль </a:t>
            </a:r>
            <a:r>
              <a:rPr lang="ru-RU" sz="24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Перро.</a:t>
            </a:r>
            <a:endParaRPr lang="ru-RU" sz="2400" b="1" dirty="0">
              <a:solidFill>
                <a:srgbClr val="ED2226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90352" y="3079371"/>
            <a:ext cx="19372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ED2226"/>
                </a:solidFill>
                <a:cs typeface="Times New Roman" panose="02020603050405020304" pitchFamily="18" charset="0"/>
              </a:rPr>
              <a:t>А. И. </a:t>
            </a:r>
            <a:r>
              <a:rPr lang="ru-RU" sz="24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Куприн.</a:t>
            </a:r>
            <a:endParaRPr lang="ru-RU" sz="2400" b="1" dirty="0">
              <a:solidFill>
                <a:srgbClr val="ED2226"/>
              </a:solidFill>
            </a:endParaRPr>
          </a:p>
          <a:p>
            <a:endParaRPr lang="ru-RU" sz="2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39430" y="3982064"/>
            <a:ext cx="1333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ED2226"/>
                </a:solidFill>
                <a:cs typeface="Times New Roman" panose="02020603050405020304" pitchFamily="18" charset="0"/>
              </a:rPr>
              <a:t>Жулька</a:t>
            </a:r>
            <a:r>
              <a:rPr lang="ru-RU" sz="2400" b="1" dirty="0">
                <a:solidFill>
                  <a:srgbClr val="ED2226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42323" y="4896466"/>
            <a:ext cx="1225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Сорока.</a:t>
            </a:r>
            <a:endParaRPr lang="ru-RU" sz="2400" b="1" dirty="0">
              <a:solidFill>
                <a:srgbClr val="ED2226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28471" y="5363417"/>
            <a:ext cx="1937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ED2226"/>
                </a:solidFill>
                <a:cs typeface="Times New Roman" panose="02020603050405020304" pitchFamily="18" charset="0"/>
              </a:rPr>
              <a:t>А. И. </a:t>
            </a:r>
            <a:r>
              <a:rPr lang="ru-RU" sz="2400" b="1" dirty="0" smtClean="0">
                <a:solidFill>
                  <a:srgbClr val="ED2226"/>
                </a:solidFill>
                <a:cs typeface="Times New Roman" panose="02020603050405020304" pitchFamily="18" charset="0"/>
              </a:rPr>
              <a:t>Куприн.</a:t>
            </a:r>
            <a:endParaRPr lang="ru-RU" sz="2400" b="1" dirty="0">
              <a:solidFill>
                <a:srgbClr val="ED22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09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3401" y="966372"/>
            <a:ext cx="10888338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6600" dirty="0" smtClean="0"/>
              <a:t>Музыка в стиле Мяу и Гав </a:t>
            </a:r>
            <a:endParaRPr lang="ru-RU" sz="6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1" y="1598278"/>
            <a:ext cx="7136453" cy="6827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518" y="2338442"/>
            <a:ext cx="5766366" cy="402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77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0472" y="1984914"/>
            <a:ext cx="4979010" cy="57305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100" y="100252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Джоаккино</a:t>
            </a:r>
            <a:r>
              <a:rPr lang="ru-RU" dirty="0"/>
              <a:t> Россини</a:t>
            </a:r>
            <a:br>
              <a:rPr lang="ru-RU" dirty="0"/>
            </a:br>
            <a:r>
              <a:rPr lang="ru-RU" dirty="0"/>
              <a:t>«Комический дуэт котов»</a:t>
            </a:r>
            <a:br>
              <a:rPr lang="ru-RU" dirty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Текст 2"/>
          <p:cNvSpPr txBox="1">
            <a:spLocks/>
          </p:cNvSpPr>
          <p:nvPr/>
        </p:nvSpPr>
        <p:spPr>
          <a:xfrm>
            <a:off x="486674" y="2736371"/>
            <a:ext cx="8771626" cy="225468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dirty="0"/>
              <a:t>П</a:t>
            </a:r>
            <a:r>
              <a:rPr lang="ru-RU" dirty="0" smtClean="0"/>
              <a:t>о </a:t>
            </a:r>
            <a:r>
              <a:rPr lang="ru-RU" dirty="0"/>
              <a:t>каким признакам можно догадаться, что этот музыкальный фрагмент посвящен кошкам? </a:t>
            </a:r>
            <a:endParaRPr lang="en-US" dirty="0"/>
          </a:p>
          <a:p>
            <a:pPr lvl="0"/>
            <a:r>
              <a:rPr lang="ru-RU" dirty="0"/>
              <a:t>Попробуйте представить себе характер этих животных. О чём они переговариваются?  </a:t>
            </a:r>
            <a:endParaRPr lang="en-US" dirty="0"/>
          </a:p>
          <a:p>
            <a:pPr lvl="0"/>
            <a:r>
              <a:rPr lang="ru-RU" dirty="0"/>
              <a:t>Придумайте и разыграйте их </a:t>
            </a:r>
            <a:r>
              <a:rPr lang="ru-RU" dirty="0" smtClean="0"/>
              <a:t>разговор.</a:t>
            </a: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124" y="1002528"/>
            <a:ext cx="2176303" cy="256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0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870" y="365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/>
              <a:t>П. И. </a:t>
            </a:r>
            <a:r>
              <a:rPr lang="ru-RU" dirty="0" smtClean="0"/>
              <a:t>Чайковский </a:t>
            </a:r>
            <a:br>
              <a:rPr lang="ru-RU" dirty="0" smtClean="0"/>
            </a:br>
            <a:r>
              <a:rPr lang="ru-RU" dirty="0" smtClean="0"/>
              <a:t>Балет «Спящая красавица»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3870" y="18256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cs typeface="Times New Roman" panose="02020603050405020304" pitchFamily="18" charset="0"/>
              </a:rPr>
              <a:t>«</a:t>
            </a:r>
            <a:r>
              <a:rPr lang="ru-RU" sz="3200" dirty="0">
                <a:cs typeface="Times New Roman" panose="02020603050405020304" pitchFamily="18" charset="0"/>
              </a:rPr>
              <a:t>Танец кошки и кота</a:t>
            </a:r>
            <a:r>
              <a:rPr lang="ru-RU" sz="3200" dirty="0" smtClean="0">
                <a:cs typeface="Times New Roman" panose="02020603050405020304" pitchFamily="18" charset="0"/>
              </a:rPr>
              <a:t>»</a:t>
            </a:r>
            <a:endParaRPr lang="ru-RU" sz="3200" dirty="0"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672" y="2285564"/>
            <a:ext cx="4515616" cy="43293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78" y="501452"/>
            <a:ext cx="1341811" cy="178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18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323" y="437861"/>
            <a:ext cx="4223125" cy="55358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sz="half" idx="2"/>
          </p:nvPr>
        </p:nvSpPr>
        <p:spPr>
          <a:xfrm>
            <a:off x="743536" y="1855370"/>
            <a:ext cx="5157787" cy="368458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 smtClean="0">
                <a:cs typeface="Times New Roman" panose="02020603050405020304" pitchFamily="18" charset="0"/>
              </a:rPr>
              <a:t>Вы слышали </a:t>
            </a:r>
            <a:r>
              <a:rPr lang="ru-RU" sz="3200" dirty="0">
                <a:cs typeface="Times New Roman" panose="02020603050405020304" pitchFamily="18" charset="0"/>
              </a:rPr>
              <a:t>музыкальную фантазию, которая называется «Собачий вальс»? Она стала всемирно известной, но </a:t>
            </a:r>
            <a:r>
              <a:rPr lang="ru-RU" sz="3200" dirty="0" smtClean="0">
                <a:cs typeface="Times New Roman" panose="02020603050405020304" pitchFamily="18" charset="0"/>
              </a:rPr>
              <a:t>до сих </a:t>
            </a:r>
            <a:r>
              <a:rPr lang="ru-RU" sz="3200" dirty="0">
                <a:cs typeface="Times New Roman" panose="02020603050405020304" pitchFamily="18" charset="0"/>
              </a:rPr>
              <a:t>пор никто точно не знает, кто её автор.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3200" dirty="0">
                <a:cs typeface="Times New Roman" panose="02020603050405020304" pitchFamily="18" charset="0"/>
              </a:rPr>
              <a:t/>
            </a:r>
            <a:br>
              <a:rPr lang="ru-RU" sz="3200" dirty="0">
                <a:cs typeface="Times New Roman" panose="02020603050405020304" pitchFamily="18" charset="0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7350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535" y="135647"/>
            <a:ext cx="10995161" cy="1325563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ED2226"/>
                </a:solidFill>
              </a:rPr>
              <a:t>Это интересно</a:t>
            </a:r>
            <a:r>
              <a:rPr lang="ru-RU" sz="4800" b="1" dirty="0" smtClean="0">
                <a:solidFill>
                  <a:srgbClr val="ED2226"/>
                </a:solidFill>
              </a:rPr>
              <a:t>!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0535" y="1314932"/>
            <a:ext cx="7344680" cy="36845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cs typeface="Times New Roman" panose="02020603050405020304" pitchFamily="18" charset="0"/>
              </a:rPr>
              <a:t>Существует легенда, что одно из произведений </a:t>
            </a:r>
            <a:r>
              <a:rPr lang="ru-RU" sz="3200" dirty="0" smtClean="0">
                <a:cs typeface="Times New Roman" panose="02020603050405020304" pitchFamily="18" charset="0"/>
              </a:rPr>
              <a:t>итальянского </a:t>
            </a:r>
            <a:r>
              <a:rPr lang="ru-RU" sz="3200" dirty="0">
                <a:cs typeface="Times New Roman" panose="02020603050405020304" pitchFamily="18" charset="0"/>
              </a:rPr>
              <a:t>композитора Доменико </a:t>
            </a:r>
            <a:r>
              <a:rPr lang="ru-RU" sz="3200" dirty="0" err="1">
                <a:cs typeface="Times New Roman" panose="02020603050405020304" pitchFamily="18" charset="0"/>
              </a:rPr>
              <a:t>Скарлатти</a:t>
            </a:r>
            <a:r>
              <a:rPr lang="ru-RU" sz="3200" dirty="0">
                <a:cs typeface="Times New Roman" panose="02020603050405020304" pitchFamily="18" charset="0"/>
              </a:rPr>
              <a:t> появилось </a:t>
            </a:r>
            <a:r>
              <a:rPr lang="ru-RU" sz="3200" dirty="0" smtClean="0">
                <a:cs typeface="Times New Roman" panose="02020603050405020304" pitchFamily="18" charset="0"/>
              </a:rPr>
              <a:t>благодаря его </a:t>
            </a:r>
            <a:r>
              <a:rPr lang="ru-RU" sz="3200" dirty="0">
                <a:cs typeface="Times New Roman" panose="02020603050405020304" pitchFamily="18" charset="0"/>
              </a:rPr>
              <a:t>кошке Пульчинелле. Ей очень нравился </a:t>
            </a:r>
            <a:r>
              <a:rPr lang="ru-RU" sz="3200" dirty="0" smtClean="0">
                <a:cs typeface="Times New Roman" panose="02020603050405020304" pitchFamily="18" charset="0"/>
              </a:rPr>
              <a:t>клавесин</a:t>
            </a:r>
            <a:r>
              <a:rPr lang="ru-RU" sz="3200" dirty="0">
                <a:cs typeface="Times New Roman" panose="02020603050405020304" pitchFamily="18" charset="0"/>
              </a:rPr>
              <a:t>, и </a:t>
            </a:r>
            <a:r>
              <a:rPr lang="ru-RU" sz="3200" dirty="0" smtClean="0">
                <a:cs typeface="Times New Roman" panose="02020603050405020304" pitchFamily="18" charset="0"/>
              </a:rPr>
              <a:t>однажды </a:t>
            </a:r>
            <a:r>
              <a:rPr lang="ru-RU" sz="3200" dirty="0">
                <a:cs typeface="Times New Roman" panose="02020603050405020304" pitchFamily="18" charset="0"/>
              </a:rPr>
              <a:t>она прыгнула на него и пробежалась по клавишам.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cs typeface="Times New Roman" panose="02020603050405020304" pitchFamily="18" charset="0"/>
              </a:rPr>
              <a:t>Мелодия, которая получилась, понравилась композитору. На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cs typeface="Times New Roman" panose="02020603050405020304" pitchFamily="18" charset="0"/>
              </a:rPr>
              <a:t>её основе он сочинил знаменитую «Кошачью фугу</a:t>
            </a:r>
            <a:r>
              <a:rPr lang="ru-RU" sz="3200" dirty="0" smtClean="0">
                <a:cs typeface="Times New Roman" panose="02020603050405020304" pitchFamily="18" charset="0"/>
              </a:rPr>
              <a:t>».</a:t>
            </a:r>
            <a:endParaRPr lang="ru-RU" sz="3200" dirty="0"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666" y="739258"/>
            <a:ext cx="2433507" cy="30730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438" y="4260409"/>
            <a:ext cx="2447549" cy="236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86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025" y="410122"/>
            <a:ext cx="10515600" cy="1325563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cs typeface="Times New Roman" panose="02020603050405020304" pitchFamily="18" charset="0"/>
              </a:rPr>
              <a:t>Какие песни о собаках вы знаете?</a:t>
            </a:r>
            <a:endParaRPr lang="ru-RU" sz="5400" b="1" dirty="0"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069" y="1148302"/>
            <a:ext cx="4593345" cy="55229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489" y="1299099"/>
            <a:ext cx="5007874" cy="5763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13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30741" y="-1551334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Ответьте на вопросы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082978" y="1508243"/>
            <a:ext cx="10515600" cy="150018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/>
              <a:t>В каком литературном произведении древности рассказывалось о собаке?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/>
              <a:t>Вспомните пословицу о домашнем питомце. О чем она?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/>
              <a:t>Какой великий русский композитор написал </a:t>
            </a:r>
            <a:r>
              <a:rPr lang="ru-RU" sz="3200" dirty="0" smtClean="0"/>
              <a:t>«Танец </a:t>
            </a:r>
            <a:r>
              <a:rPr lang="ru-RU" sz="3200" dirty="0"/>
              <a:t>к</a:t>
            </a:r>
            <a:r>
              <a:rPr lang="ru-RU" sz="3200" dirty="0" smtClean="0"/>
              <a:t>ошки  </a:t>
            </a:r>
            <a:r>
              <a:rPr lang="ru-RU" sz="3200" dirty="0" smtClean="0"/>
              <a:t>и </a:t>
            </a:r>
            <a:r>
              <a:rPr lang="ru-RU" sz="3200" dirty="0" smtClean="0"/>
              <a:t>кота»?</a:t>
            </a:r>
            <a:endParaRPr lang="en-US" sz="3200" dirty="0"/>
          </a:p>
          <a:p>
            <a:endParaRPr lang="ru-RU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65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365585" y="532644"/>
            <a:ext cx="8830002" cy="539684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828637" y="1546397"/>
            <a:ext cx="5891212" cy="477572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cs typeface="Times New Roman" panose="02020603050405020304" pitchFamily="18" charset="0"/>
              </a:rPr>
              <a:t>Вспомните и запишите названия русских народных сказок, героями которых являются кошки и собаки.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cs typeface="Times New Roman" panose="02020603050405020304" pitchFamily="18" charset="0"/>
              </a:rPr>
              <a:t>Вместе с родителями прочитайте рассказ или книгу из викторины, которую вы раньше не читали.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cs typeface="Times New Roman" panose="02020603050405020304" pitchFamily="18" charset="0"/>
              </a:rPr>
              <a:t>Вместе с родителями запишите названия как можно большего количества песен про кошек и </a:t>
            </a:r>
            <a:r>
              <a:rPr lang="ru-RU" sz="2400" dirty="0" smtClean="0">
                <a:cs typeface="Times New Roman" panose="02020603050405020304" pitchFamily="18" charset="0"/>
              </a:rPr>
              <a:t>собак</a:t>
            </a:r>
            <a:r>
              <a:rPr lang="ru-RU" sz="2400" dirty="0" smtClean="0"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cs typeface="Times New Roman" panose="02020603050405020304" pitchFamily="18" charset="0"/>
              </a:rPr>
              <a:t>Понравившуюся песню можно выучить наизусть и спеть своим одноклассникам. </a:t>
            </a:r>
            <a:endParaRPr lang="ru-RU" sz="2400" dirty="0"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400" dirty="0">
              <a:cs typeface="Times New Roman" panose="02020603050405020304" pitchFamily="18" charset="0"/>
            </a:endParaRPr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9902" r="9902"/>
          <a:stretch>
            <a:fillRect/>
          </a:stretch>
        </p:blipFill>
        <p:spPr>
          <a:xfrm>
            <a:off x="6568929" y="1954851"/>
            <a:ext cx="3875971" cy="306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7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4283" y="-1570789"/>
            <a:ext cx="11741733" cy="2896250"/>
          </a:xfrm>
        </p:spPr>
        <p:txBody>
          <a:bodyPr/>
          <a:lstStyle/>
          <a:p>
            <a:pPr marL="1440000"/>
            <a:r>
              <a:rPr lang="ru-RU" dirty="0" smtClean="0"/>
              <a:t>А знаете ли вы…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59377" y="1729122"/>
            <a:ext cx="10288073" cy="3111236"/>
          </a:xfrm>
        </p:spPr>
        <p:txBody>
          <a:bodyPr>
            <a:noAutofit/>
          </a:bodyPr>
          <a:lstStyle/>
          <a:p>
            <a:pPr lvl="0"/>
            <a:r>
              <a:rPr lang="ru-RU" sz="3200" b="1" dirty="0"/>
              <a:t>Героями каких литературных и музыкальных произведения являются кошки и собаки</a:t>
            </a:r>
            <a:r>
              <a:rPr lang="ru-RU" sz="3200" b="1" dirty="0" smtClean="0"/>
              <a:t>?</a:t>
            </a:r>
          </a:p>
          <a:p>
            <a:pPr lvl="0"/>
            <a:endParaRPr lang="en-US" sz="3200" b="1" dirty="0"/>
          </a:p>
          <a:p>
            <a:pPr lvl="0"/>
            <a:r>
              <a:rPr lang="ru-RU" sz="3200" b="1" dirty="0"/>
              <a:t>Почему домашние питомцы вдохновили стольких творческих людей на создание произведений </a:t>
            </a:r>
            <a:r>
              <a:rPr lang="ru-RU" sz="3200" b="1" dirty="0" smtClean="0"/>
              <a:t>искусства?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4732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572" y="234496"/>
            <a:ext cx="10515600" cy="1325563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До новых встреч!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3658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104" y="2381714"/>
            <a:ext cx="2606514" cy="4073653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35770" y="1026364"/>
            <a:ext cx="9432123" cy="8519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Книги про хвостатых и усатых</a:t>
            </a:r>
            <a:endParaRPr lang="ru-RU" sz="5400" dirty="0"/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90" y="1809696"/>
            <a:ext cx="773505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62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402078" y="1719284"/>
            <a:ext cx="7113902" cy="35394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…«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Собака —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с_ _ _ _ ж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и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д_ _г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,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данный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тебе… Она не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просит у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тебя ни одежды, ни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о_ _ _и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 Она помогает тебе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л_ _ _ _ь добычу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, она караулит твоё имущество, она забавляет тебя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во время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твоего досуга. Горе тому, кто её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о_ _ _ _т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или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пожалеет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для неё здоровой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п_ _и»… </a:t>
            </a: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226742" y="251341"/>
            <a:ext cx="11177858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BD4A9B"/>
                </a:solidFill>
              </a:rPr>
              <a:t>Авеста:  Памятник древнеиранской литературы</a:t>
            </a:r>
            <a:endParaRPr lang="ru-RU" b="1" dirty="0">
              <a:solidFill>
                <a:srgbClr val="BD4A9B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834" y="2514601"/>
            <a:ext cx="2598200" cy="3637480"/>
          </a:xfrm>
          <a:prstGeom prst="rect">
            <a:avLst/>
          </a:prstGeom>
        </p:spPr>
      </p:pic>
      <p:sp>
        <p:nvSpPr>
          <p:cNvPr id="10" name="Название 2"/>
          <p:cNvSpPr txBox="1">
            <a:spLocks/>
          </p:cNvSpPr>
          <p:nvPr/>
        </p:nvSpPr>
        <p:spPr>
          <a:xfrm>
            <a:off x="2071934" y="1382971"/>
            <a:ext cx="28573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008FD4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О собаке: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721109" y="1776042"/>
            <a:ext cx="1655975" cy="4747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сторож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686776" y="1780553"/>
            <a:ext cx="1122907" cy="4747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друг,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9286" y="2740624"/>
            <a:ext cx="1295949" cy="4747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обуви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736531" y="2760975"/>
            <a:ext cx="1522929" cy="4747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ловить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717949" y="4226963"/>
            <a:ext cx="1611113" cy="4747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обидит</a:t>
            </a:r>
            <a:endParaRPr lang="ru-RU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9326879" y="4677052"/>
            <a:ext cx="1695082" cy="4966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п</a:t>
            </a: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ищи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»…</a:t>
            </a: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75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758" y="3726926"/>
            <a:ext cx="4185148" cy="31090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29" y="3991865"/>
            <a:ext cx="4162756" cy="22230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332" y="1557086"/>
            <a:ext cx="3224623" cy="24952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786" y="1007859"/>
            <a:ext cx="3040462" cy="334017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2951" y="167696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BD4A9B"/>
                </a:solidFill>
              </a:rPr>
              <a:t>Иван Андреевич Крылов: Басни о животных </a:t>
            </a:r>
            <a:endParaRPr lang="en-US" b="1" dirty="0">
              <a:solidFill>
                <a:srgbClr val="BD4A9B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58501" y="6099047"/>
            <a:ext cx="2884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«Волк и Кот»</a:t>
            </a:r>
            <a:endParaRPr lang="ru-RU" sz="2800" b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4388" y="6109292"/>
            <a:ext cx="3125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«Щука и Кот»</a:t>
            </a:r>
            <a:endParaRPr lang="ru-RU" sz="2800" b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3308" y="3450679"/>
            <a:ext cx="335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«Слон и Моська»</a:t>
            </a:r>
            <a:endParaRPr lang="ru-RU" sz="2800" b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702" y="3445791"/>
            <a:ext cx="3815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«Собачья дружба»</a:t>
            </a:r>
            <a:endParaRPr lang="ru-RU" sz="2800" b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00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11" y="2860743"/>
            <a:ext cx="10335489" cy="3745612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78634" y="-19342"/>
            <a:ext cx="7308268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BD4A9B"/>
                </a:solidFill>
              </a:rPr>
              <a:t>Что общего у этих авторов? </a:t>
            </a:r>
            <a:endParaRPr lang="en-US" b="1" dirty="0">
              <a:solidFill>
                <a:srgbClr val="BD4A9B"/>
              </a:solidFill>
            </a:endParaRPr>
          </a:p>
        </p:txBody>
      </p:sp>
      <p:sp>
        <p:nvSpPr>
          <p:cNvPr id="17" name="Заголовок 3"/>
          <p:cNvSpPr txBox="1">
            <a:spLocks/>
          </p:cNvSpPr>
          <p:nvPr/>
        </p:nvSpPr>
        <p:spPr>
          <a:xfrm>
            <a:off x="1686795" y="1737982"/>
            <a:ext cx="4241800" cy="4317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008FD4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3600" b="1" dirty="0" err="1" smtClean="0"/>
              <a:t>В.Бианки</a:t>
            </a:r>
            <a:endParaRPr lang="ru-RU" sz="3600" b="1" dirty="0" smtClean="0"/>
          </a:p>
          <a:p>
            <a:pPr>
              <a:lnSpc>
                <a:spcPct val="150000"/>
              </a:lnSpc>
            </a:pPr>
            <a:r>
              <a:rPr lang="ru-RU" sz="3600" b="1" dirty="0" err="1" smtClean="0"/>
              <a:t>Н.Сладков</a:t>
            </a:r>
            <a:endParaRPr lang="ru-RU" sz="3600" b="1" dirty="0" smtClean="0"/>
          </a:p>
          <a:p>
            <a:pPr>
              <a:lnSpc>
                <a:spcPct val="150000"/>
              </a:lnSpc>
            </a:pPr>
            <a:r>
              <a:rPr lang="ru-RU" sz="3600" b="1" dirty="0" err="1" smtClean="0"/>
              <a:t>М.Пришвин</a:t>
            </a:r>
            <a:endParaRPr lang="ru-RU" sz="3600" b="1" dirty="0"/>
          </a:p>
          <a:p>
            <a:pPr>
              <a:lnSpc>
                <a:spcPct val="150000"/>
              </a:lnSpc>
            </a:pPr>
            <a:r>
              <a:rPr lang="ru-RU" sz="3600" b="1" dirty="0" err="1" smtClean="0"/>
              <a:t>О.Перовская</a:t>
            </a:r>
            <a:r>
              <a:rPr lang="ru-RU" sz="3600" b="1" dirty="0" smtClean="0"/>
              <a:t>  </a:t>
            </a:r>
            <a:br>
              <a:rPr lang="ru-RU" sz="3600" b="1" dirty="0" smtClean="0"/>
            </a:br>
            <a:r>
              <a:rPr lang="ru-RU" sz="3600" b="1" dirty="0" err="1" smtClean="0"/>
              <a:t>К.Паустовский</a:t>
            </a:r>
            <a:r>
              <a:rPr lang="ru-RU" sz="3600" b="1" dirty="0" smtClean="0"/>
              <a:t> </a:t>
            </a:r>
          </a:p>
          <a:p>
            <a:pPr>
              <a:lnSpc>
                <a:spcPct val="150000"/>
              </a:lnSpc>
            </a:pPr>
            <a:endParaRPr lang="ru-RU" sz="3600" b="1" dirty="0" smtClean="0"/>
          </a:p>
        </p:txBody>
      </p:sp>
      <p:sp>
        <p:nvSpPr>
          <p:cNvPr id="18" name="Заголовок 3"/>
          <p:cNvSpPr txBox="1">
            <a:spLocks/>
          </p:cNvSpPr>
          <p:nvPr/>
        </p:nvSpPr>
        <p:spPr>
          <a:xfrm>
            <a:off x="6908370" y="1328514"/>
            <a:ext cx="4241800" cy="4317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kern="1200">
                <a:solidFill>
                  <a:srgbClr val="008FD4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3600" b="1" dirty="0" smtClean="0"/>
              <a:t>К. Ушинский</a:t>
            </a:r>
          </a:p>
          <a:p>
            <a:pPr>
              <a:lnSpc>
                <a:spcPct val="150000"/>
              </a:lnSpc>
            </a:pPr>
            <a:r>
              <a:rPr lang="ru-RU" sz="3600" b="1" dirty="0" err="1" smtClean="0"/>
              <a:t>И.Тургенев</a:t>
            </a:r>
            <a:endParaRPr lang="ru-RU" sz="3600" b="1" dirty="0" smtClean="0"/>
          </a:p>
          <a:p>
            <a:pPr>
              <a:lnSpc>
                <a:spcPct val="150000"/>
              </a:lnSpc>
            </a:pPr>
            <a:r>
              <a:rPr lang="ru-RU" sz="3600" b="1" dirty="0" err="1" smtClean="0"/>
              <a:t>А.Куприн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В. Чехов</a:t>
            </a:r>
          </a:p>
          <a:p>
            <a:pPr>
              <a:lnSpc>
                <a:spcPct val="150000"/>
              </a:lnSpc>
            </a:pPr>
            <a:r>
              <a:rPr lang="ru-RU" sz="3600" b="1" dirty="0" err="1" smtClean="0"/>
              <a:t>Л.Толстой</a:t>
            </a:r>
            <a:r>
              <a:rPr lang="ru-RU" sz="3600" b="1" dirty="0" smtClean="0"/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268" y="1951824"/>
            <a:ext cx="986373" cy="158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0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011" y="3614494"/>
            <a:ext cx="4040018" cy="414556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16253" y="718909"/>
            <a:ext cx="1030180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2226"/>
                </a:solidFill>
                <a:uLnTx/>
                <a:uFillTx/>
              </a:rPr>
              <a:t>ПИСАТЕЛЬ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ED2226"/>
                </a:solidFill>
                <a:uLnTx/>
                <a:uFillTx/>
              </a:rPr>
              <a:t> -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2226"/>
                </a:solidFill>
                <a:uLnTx/>
                <a:uFillTx/>
              </a:rPr>
              <a:t>АНИМАЛИСТ</a:t>
            </a:r>
            <a:r>
              <a:rPr lang="ru-RU" sz="3600" b="1" dirty="0">
                <a:solidFill>
                  <a:srgbClr val="FF0000"/>
                </a:solidFill>
              </a:rPr>
              <a:t>–</a:t>
            </a:r>
            <a:endParaRPr lang="ru-RU" sz="36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6254" y="1796449"/>
            <a:ext cx="103018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6253" y="1920203"/>
            <a:ext cx="10301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3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Писатель, чьи книги посвящены преимущественно животным.</a:t>
            </a:r>
            <a:endParaRPr lang="ru-RU" sz="36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19" y="3120532"/>
            <a:ext cx="5864423" cy="32674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376" y="2482989"/>
            <a:ext cx="4058915" cy="356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31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24634" y="1781218"/>
            <a:ext cx="4780548" cy="317391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cs typeface="Times New Roman" panose="02020603050405020304" pitchFamily="18" charset="0"/>
              </a:rPr>
              <a:t>Знаменитый </a:t>
            </a:r>
            <a:r>
              <a:rPr lang="ru-RU" sz="3200" dirty="0" smtClean="0">
                <a:cs typeface="Times New Roman" panose="02020603050405020304" pitchFamily="18" charset="0"/>
              </a:rPr>
              <a:t>писатель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cs typeface="Times New Roman" panose="02020603050405020304" pitchFamily="18" charset="0"/>
              </a:rPr>
              <a:t>Е</a:t>
            </a:r>
            <a:r>
              <a:rPr lang="ru-RU" sz="3200" dirty="0">
                <a:cs typeface="Times New Roman" panose="02020603050405020304" pitchFamily="18" charset="0"/>
              </a:rPr>
              <a:t>. И. </a:t>
            </a:r>
            <a:r>
              <a:rPr lang="ru-RU" sz="3200" dirty="0" err="1">
                <a:cs typeface="Times New Roman" panose="02020603050405020304" pitchFamily="18" charset="0"/>
              </a:rPr>
              <a:t>Чарушин</a:t>
            </a:r>
            <a:r>
              <a:rPr lang="ru-RU" sz="3200" dirty="0">
                <a:cs typeface="Times New Roman" panose="02020603050405020304" pitchFamily="18" charset="0"/>
              </a:rPr>
              <a:t> не только </a:t>
            </a:r>
            <a:r>
              <a:rPr lang="ru-RU" sz="3200" dirty="0" smtClean="0">
                <a:cs typeface="Times New Roman" panose="02020603050405020304" pitchFamily="18" charset="0"/>
              </a:rPr>
              <a:t>писал о </a:t>
            </a:r>
            <a:r>
              <a:rPr lang="ru-RU" sz="3200" dirty="0">
                <a:cs typeface="Times New Roman" panose="02020603050405020304" pitchFamily="18" charset="0"/>
              </a:rPr>
              <a:t>животных, но и сам рисовал картинки к своим </a:t>
            </a:r>
            <a:r>
              <a:rPr lang="ru-RU" sz="3200" dirty="0" smtClean="0">
                <a:cs typeface="Times New Roman" panose="02020603050405020304" pitchFamily="18" charset="0"/>
              </a:rPr>
              <a:t>книгам, а </a:t>
            </a:r>
            <a:r>
              <a:rPr lang="ru-RU" sz="3200" dirty="0">
                <a:cs typeface="Times New Roman" panose="02020603050405020304" pitchFamily="18" charset="0"/>
              </a:rPr>
              <a:t>также книгам </a:t>
            </a:r>
            <a:r>
              <a:rPr lang="ru-RU" sz="3200" dirty="0" smtClean="0">
                <a:cs typeface="Times New Roman" panose="02020603050405020304" pitchFamily="18" charset="0"/>
              </a:rPr>
              <a:t>других писателей</a:t>
            </a:r>
            <a:r>
              <a:rPr lang="ru-RU" sz="3200" dirty="0">
                <a:cs typeface="Times New Roman" panose="02020603050405020304" pitchFamily="18" charset="0"/>
              </a:rPr>
              <a:t>, посвящённым животным.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39788" y="-174396"/>
            <a:ext cx="7663189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4000" b="1" smtClean="0">
                <a:solidFill>
                  <a:srgbClr val="ED2226"/>
                </a:solidFill>
              </a:rPr>
              <a:t>Это интересно!</a:t>
            </a:r>
            <a:endParaRPr lang="ru-RU" sz="4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61" y="1781218"/>
            <a:ext cx="2895165" cy="388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78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9063" y="-180306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 smtClean="0"/>
              <a:t>Закончите пословиц</a:t>
            </a:r>
            <a:r>
              <a:rPr lang="ru-RU" dirty="0"/>
              <a:t>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4350" y="1025140"/>
            <a:ext cx="6156158" cy="591151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cs typeface="Times New Roman" panose="02020603050405020304" pitchFamily="18" charset="0"/>
              </a:rPr>
              <a:t>Казахская пословица: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Не </a:t>
            </a: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всякая </a:t>
            </a: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собака кусает, которая</a:t>
            </a: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...</a:t>
            </a:r>
          </a:p>
          <a:p>
            <a:pPr marL="0" indent="0">
              <a:buNone/>
            </a:pPr>
            <a:endParaRPr lang="ru-RU" dirty="0" smtClean="0">
              <a:solidFill>
                <a:srgbClr val="008FD4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cs typeface="Times New Roman" panose="02020603050405020304" pitchFamily="18" charset="0"/>
              </a:rPr>
              <a:t>Русская пословица: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Собака </a:t>
            </a: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хозяйка </a:t>
            </a: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во дворе, а кошка</a:t>
            </a: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...</a:t>
            </a:r>
          </a:p>
          <a:p>
            <a:pPr marL="0" indent="0">
              <a:buNone/>
            </a:pPr>
            <a:endParaRPr lang="ru-RU" dirty="0" smtClean="0">
              <a:solidFill>
                <a:srgbClr val="008FD4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cs typeface="Times New Roman" panose="02020603050405020304" pitchFamily="18" charset="0"/>
              </a:rPr>
              <a:t>Французская пословица: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Хорошая кошка заслуживает большую</a:t>
            </a: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...</a:t>
            </a:r>
          </a:p>
          <a:p>
            <a:pPr marL="0" indent="0">
              <a:buNone/>
            </a:pPr>
            <a:endParaRPr lang="ru-RU" dirty="0" smtClean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cs typeface="Times New Roman" panose="02020603050405020304" pitchFamily="18" charset="0"/>
              </a:rPr>
              <a:t>Русская пословица: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Кошачья лапа мягка, да коготок</a:t>
            </a:r>
            <a:r>
              <a:rPr lang="ru-RU" b="1" dirty="0" smtClean="0">
                <a:solidFill>
                  <a:srgbClr val="008FD4"/>
                </a:solidFill>
                <a:cs typeface="Times New Roman" panose="02020603050405020304" pitchFamily="18" charset="0"/>
              </a:rPr>
              <a:t>...</a:t>
            </a:r>
          </a:p>
          <a:p>
            <a:pPr marL="0" indent="0">
              <a:buNone/>
            </a:pPr>
            <a:endParaRPr lang="ru-RU" dirty="0" smtClean="0">
              <a:solidFill>
                <a:srgbClr val="008FD4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cs typeface="Times New Roman" panose="02020603050405020304" pitchFamily="18" charset="0"/>
              </a:rPr>
              <a:t>Ирландская пословица: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8FD4"/>
                </a:solidFill>
                <a:cs typeface="Times New Roman" panose="02020603050405020304" pitchFamily="18" charset="0"/>
              </a:rPr>
              <a:t>Остерегайся людей, которые не любят...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94630" y="1352068"/>
            <a:ext cx="2692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ED2226"/>
                </a:solidFill>
                <a:cs typeface="Times New Roman" panose="02020603050405020304" pitchFamily="18" charset="0"/>
              </a:rPr>
              <a:t>...котов и собак.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96044" y="2584447"/>
            <a:ext cx="14230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ED2226"/>
                </a:solidFill>
                <a:cs typeface="Times New Roman" panose="02020603050405020304" pitchFamily="18" charset="0"/>
              </a:rPr>
              <a:t>...остёр.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78023" y="3787254"/>
            <a:ext cx="16916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ED2226"/>
                </a:solidFill>
                <a:cs typeface="Times New Roman" panose="02020603050405020304" pitchFamily="18" charset="0"/>
              </a:rPr>
              <a:t>...мышку.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588604" y="4999456"/>
            <a:ext cx="1243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ED2226"/>
                </a:solidFill>
                <a:cs typeface="Times New Roman" panose="02020603050405020304" pitchFamily="18" charset="0"/>
              </a:rPr>
              <a:t>...лает.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588604" y="6206625"/>
            <a:ext cx="15552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ED2226"/>
                </a:solidFill>
                <a:cs typeface="Times New Roman" panose="02020603050405020304" pitchFamily="18" charset="0"/>
              </a:rPr>
              <a:t>...в избе.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52" y="2366958"/>
            <a:ext cx="2034483" cy="317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4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0A192367-F013-4DBE-9D71-B6E289F8964B}" vid="{4A7EF6F8-AEFC-45CA-80CE-2A3C21C5EC55}"/>
    </a:ext>
  </a:extLst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 страниц_2" id="{6FE5DA5B-B06A-42C5-A8E5-5D309D52E4BE}" vid="{9BC02548-A484-4D6B-A6E9-C6B722E57934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страниц_шаблон_3</Template>
  <TotalTime>4013</TotalTime>
  <Words>772</Words>
  <Application>Microsoft Office PowerPoint</Application>
  <PresentationFormat>Широкоэкранный</PresentationFormat>
  <Paragraphs>134</Paragraphs>
  <Slides>20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Тема Office</vt:lpstr>
      <vt:lpstr>3_Тема Office</vt:lpstr>
      <vt:lpstr>«Мы – твои друзья!»</vt:lpstr>
      <vt:lpstr>А знаете ли вы…</vt:lpstr>
      <vt:lpstr>Презентация PowerPoint</vt:lpstr>
      <vt:lpstr>Авеста:  Памятник древнеиранской литературы</vt:lpstr>
      <vt:lpstr>Иван Андреевич Крылов: Басни о животных </vt:lpstr>
      <vt:lpstr>Что общего у этих авторов? </vt:lpstr>
      <vt:lpstr>Презентация PowerPoint</vt:lpstr>
      <vt:lpstr>Презентация PowerPoint</vt:lpstr>
      <vt:lpstr>Закончите пословицы</vt:lpstr>
      <vt:lpstr>Правильные ответы</vt:lpstr>
      <vt:lpstr>Викторина о собаках и кошках в литературе</vt:lpstr>
      <vt:lpstr>Презентация PowerPoint</vt:lpstr>
      <vt:lpstr>Джоаккино Россини «Комический дуэт котов» </vt:lpstr>
      <vt:lpstr>П. И. Чайковский  Балет «Спящая красавица»</vt:lpstr>
      <vt:lpstr>Это интересно!</vt:lpstr>
      <vt:lpstr>Это интересно!</vt:lpstr>
      <vt:lpstr>Какие песни о собаках вы знаете?</vt:lpstr>
      <vt:lpstr>Ответьте на вопросы</vt:lpstr>
      <vt:lpstr>Домашнее задание</vt:lpstr>
      <vt:lpstr>До новых встреч!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с тобой друзья. Необычная прогулка.</dc:title>
  <dc:creator>Acer</dc:creator>
  <cp:lastModifiedBy>Varenova,Mariya,MOSCOW,Educational programs division</cp:lastModifiedBy>
  <cp:revision>127</cp:revision>
  <dcterms:created xsi:type="dcterms:W3CDTF">2019-01-20T07:47:43Z</dcterms:created>
  <dcterms:modified xsi:type="dcterms:W3CDTF">2019-05-08T09:44:43Z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Mariya.Varenova@ru.nestle.com</vt:lpwstr>
  </property>
  <property fmtid="{D5CDD505-2E9C-101B-9397-08002B2CF9AE}" pid="5" name="MSIP_Label_1ada0a2f-b917-4d51-b0d0-d418a10c8b23_SetDate">
    <vt:lpwstr>2019-02-20T13:17:46.5068917Z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