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</p:sldMasterIdLst>
  <p:notesMasterIdLst>
    <p:notesMasterId r:id="rId23"/>
  </p:notesMasterIdLst>
  <p:sldIdLst>
    <p:sldId id="279" r:id="rId3"/>
    <p:sldId id="280" r:id="rId4"/>
    <p:sldId id="281" r:id="rId5"/>
    <p:sldId id="282" r:id="rId6"/>
    <p:sldId id="283" r:id="rId7"/>
    <p:sldId id="284" r:id="rId8"/>
    <p:sldId id="291" r:id="rId9"/>
    <p:sldId id="293" r:id="rId10"/>
    <p:sldId id="292" r:id="rId11"/>
    <p:sldId id="285" r:id="rId12"/>
    <p:sldId id="286" r:id="rId13"/>
    <p:sldId id="287" r:id="rId14"/>
    <p:sldId id="296" r:id="rId15"/>
    <p:sldId id="269" r:id="rId16"/>
    <p:sldId id="289" r:id="rId17"/>
    <p:sldId id="290" r:id="rId18"/>
    <p:sldId id="266" r:id="rId19"/>
    <p:sldId id="294" r:id="rId20"/>
    <p:sldId id="295" r:id="rId21"/>
    <p:sldId id="262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4A9B"/>
    <a:srgbClr val="FFFFCC"/>
    <a:srgbClr val="FFCCCC"/>
    <a:srgbClr val="ED2226"/>
    <a:srgbClr val="008FD4"/>
    <a:srgbClr val="FA9E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682" autoAdjust="0"/>
    <p:restoredTop sz="88005" autoAdjust="0"/>
  </p:normalViewPr>
  <p:slideViewPr>
    <p:cSldViewPr snapToGrid="0">
      <p:cViewPr varScale="1">
        <p:scale>
          <a:sx n="100" d="100"/>
          <a:sy n="100" d="100"/>
        </p:scale>
        <p:origin x="61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64CA52-167D-4B56-B0B8-0F6A86C86AC6}" type="datetimeFigureOut">
              <a:rPr lang="en-US" smtClean="0"/>
              <a:t>5/8/2019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F84B19-E13A-4157-9359-73A5111F5C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699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98936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9146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1895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1266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7685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000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9790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8625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0CD44-5F7D-4842-8CB6-7244ECD0C31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710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1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21930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3738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521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60CD44-5F7D-4842-8CB6-7244ECD0C314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3552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D60CD44-5F7D-4842-8CB6-7244ECD0C31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48105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F84B19-E13A-4157-9359-73A5111F5C3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60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04217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94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rgbClr val="FA9E1C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8440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3342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4576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945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599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0729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913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8279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504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8576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0685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612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4800" b="1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534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0">
                <a:solidFill>
                  <a:srgbClr val="008FD4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>
            <a:normAutofit/>
          </a:bodyPr>
          <a:lstStyle>
            <a:lvl1pPr>
              <a:defRPr sz="40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9259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ctr">
              <a:defRPr sz="4800" b="1">
                <a:solidFill>
                  <a:srgbClr val="ED2226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57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5282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2pPr>
            <a:lvl3pPr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3pPr>
            <a:lvl4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4pPr>
            <a:lvl5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302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solidFill>
                  <a:srgbClr val="BD4A9B"/>
                </a:solidFill>
                <a:latin typeface="+mn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84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584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983B2-1F90-40CB-B017-6ECDBA6DD4FE}" type="datetimeFigureOut">
              <a:rPr lang="ru-RU" smtClean="0"/>
              <a:t>08.05.2019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2ADEF-7202-4959-9AD4-9FEEB23E27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8504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38805" y="-942103"/>
            <a:ext cx="9144000" cy="2387600"/>
          </a:xfrm>
        </p:spPr>
        <p:txBody>
          <a:bodyPr/>
          <a:lstStyle/>
          <a:p>
            <a:pPr algn="l"/>
            <a:r>
              <a:rPr lang="ru-RU" dirty="0"/>
              <a:t>«Мы – твои друзья!»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5224" y="1445497"/>
            <a:ext cx="10050127" cy="1655762"/>
          </a:xfrm>
        </p:spPr>
        <p:txBody>
          <a:bodyPr>
            <a:normAutofit/>
          </a:bodyPr>
          <a:lstStyle/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solidFill>
                  <a:srgbClr val="FF0000"/>
                </a:solidFill>
              </a:rPr>
              <a:t>        </a:t>
            </a:r>
            <a:r>
              <a:rPr lang="ru-RU" sz="3600" dirty="0" smtClean="0">
                <a:solidFill>
                  <a:srgbClr val="FF0000"/>
                </a:solidFill>
              </a:rPr>
              <a:t>6.1. Мы </a:t>
            </a:r>
            <a:r>
              <a:rPr lang="ru-RU" sz="3600" dirty="0" smtClean="0">
                <a:solidFill>
                  <a:srgbClr val="FF0000"/>
                </a:solidFill>
              </a:rPr>
              <a:t>с тобой – друзья! </a:t>
            </a:r>
          </a:p>
          <a:p>
            <a:pPr lvl="0" algn="l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600" dirty="0" smtClean="0">
                <a:cs typeface="Times New Roman" panose="02020603050405020304" pitchFamily="18" charset="0"/>
              </a:rPr>
              <a:t>        </a:t>
            </a:r>
            <a:r>
              <a:rPr lang="ru-RU" sz="3600" dirty="0" smtClean="0">
                <a:cs typeface="Times New Roman" panose="02020603050405020304" pitchFamily="18" charset="0"/>
              </a:rPr>
              <a:t>        Необычная </a:t>
            </a:r>
            <a:r>
              <a:rPr lang="ru-RU" sz="3600" dirty="0" smtClean="0">
                <a:cs typeface="Times New Roman" panose="02020603050405020304" pitchFamily="18" charset="0"/>
              </a:rPr>
              <a:t>прогулка</a:t>
            </a:r>
            <a:endParaRPr lang="ru-RU" sz="3600" dirty="0">
              <a:cs typeface="Times New Roman" panose="02020603050405020304" pitchFamily="18" charset="0"/>
            </a:endParaRPr>
          </a:p>
          <a:p>
            <a:pPr algn="l"/>
            <a:endParaRPr lang="ru-RU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51353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15769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Какие картины с изображением животных вы помните?  </a:t>
            </a:r>
            <a:endParaRPr lang="en-US" b="1" dirty="0">
              <a:solidFill>
                <a:srgbClr val="BD4A9B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9604" y="4916587"/>
            <a:ext cx="39887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А.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Ван Дейк </a:t>
            </a:r>
          </a:p>
          <a:p>
            <a:pPr algn="ctr"/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«Трое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старших </a:t>
            </a:r>
            <a:r>
              <a:rPr lang="ru-RU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детей короля Карла </a:t>
            </a:r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I»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26806" y="4895070"/>
            <a:ext cx="358484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П. О. Ренуар</a:t>
            </a:r>
          </a:p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«Портрет мадемуазель</a:t>
            </a:r>
          </a:p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Жюли Мане с кошкой»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689458" y="4888406"/>
            <a:ext cx="304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Д. Г. </a:t>
            </a:r>
            <a:r>
              <a:rPr lang="ru-RU" dirty="0" err="1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Килберн</a:t>
            </a:r>
            <a:endParaRPr lang="ru-RU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«Обучение борзых»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784" y="1739693"/>
            <a:ext cx="3631497" cy="304260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226" y="1739692"/>
            <a:ext cx="2534044" cy="30426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4215" y="1761715"/>
            <a:ext cx="4219091" cy="301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72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11260" y="654422"/>
            <a:ext cx="103018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ED22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АНИМАЛИСТ </a:t>
            </a:r>
            <a:r>
              <a:rPr lang="ru-RU" sz="3600" b="1" dirty="0" smtClean="0">
                <a:solidFill>
                  <a:srgbClr val="FF0000"/>
                </a:solidFill>
              </a:rPr>
              <a:t>–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26213" y="2039417"/>
            <a:ext cx="734486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Calibri"/>
                <a:cs typeface="Times New Roman" panose="02020603050405020304" pitchFamily="18" charset="0"/>
              </a:rPr>
              <a:t>Художни</a:t>
            </a:r>
            <a:r>
              <a:rPr lang="ru-RU" sz="2800" noProof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Calibri"/>
                <a:cs typeface="Times New Roman" panose="02020603050405020304" pitchFamily="18" charset="0"/>
              </a:rPr>
              <a:t>к или скульптор, изображающий в своих произведениях преимущественно животных.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46677" y="4050177"/>
            <a:ext cx="28792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ED2226"/>
                </a:solidFill>
              </a:rPr>
              <a:t>ПЕРСОНАЖ </a:t>
            </a:r>
            <a:r>
              <a:rPr lang="ru-RU" sz="3600" b="1" dirty="0" smtClean="0">
                <a:solidFill>
                  <a:srgbClr val="FF0000"/>
                </a:solidFill>
              </a:rPr>
              <a:t>–</a:t>
            </a:r>
            <a:endParaRPr lang="ru-RU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085" y="3089429"/>
            <a:ext cx="3643108" cy="366297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618" y="748035"/>
            <a:ext cx="3119764" cy="306451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46678" y="4650342"/>
            <a:ext cx="72480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ерой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действующее лицо живописного полотна, фильма,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литературного произведения</a:t>
            </a: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1191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3122" y="-33054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BD4A9B"/>
                </a:solidFill>
              </a:rPr>
              <a:t>Опишите картину </a:t>
            </a:r>
            <a:endParaRPr lang="en-US" b="1" dirty="0">
              <a:solidFill>
                <a:srgbClr val="BD4A9B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45505" y="414574"/>
            <a:ext cx="42862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Ответьте на вопросы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07251" y="1337969"/>
            <a:ext cx="5495925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Кто изображен на картине?</a:t>
            </a:r>
          </a:p>
          <a:p>
            <a:pPr marL="457200" lvl="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Кто главные, а кто второстепенные персонажи?</a:t>
            </a:r>
          </a:p>
          <a:p>
            <a:pPr marL="457200" lvl="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Где находятся герои картины?</a:t>
            </a:r>
          </a:p>
          <a:p>
            <a:pPr marL="457200" lvl="0" indent="-457200">
              <a:buAutoNum type="arabicParenR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Опишите характер питомцев? </a:t>
            </a:r>
          </a:p>
          <a:p>
            <a:pPr marL="457200" indent="-457200">
              <a:buFontTx/>
              <a:buAutoNum type="arabicParenR" startAt="5"/>
            </a:pPr>
            <a:r>
              <a:rPr lang="ru-RU" sz="28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Какое настроение создает </a:t>
            </a: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картина?</a:t>
            </a:r>
          </a:p>
          <a:p>
            <a:pPr marL="457200" indent="-457200">
              <a:buFontTx/>
              <a:buAutoNum type="arabicParenR" startAt="5"/>
            </a:pPr>
            <a:r>
              <a:rPr lang="ru-RU" sz="2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Придумайте для картины свое название. </a:t>
            </a:r>
            <a:endParaRPr lang="ru-RU" sz="28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7831" y="5445919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А. Ван Дейк </a:t>
            </a:r>
          </a:p>
          <a:p>
            <a:pPr algn="ctr"/>
            <a:r>
              <a:rPr lang="ru-RU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«Трое старших детей короля Карла I»</a:t>
            </a:r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859" y="1335861"/>
            <a:ext cx="4873786" cy="408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80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955" y="1081656"/>
            <a:ext cx="5087357" cy="277992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5634038" y="2243590"/>
            <a:ext cx="54959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ru-RU" sz="24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pPr marL="457200" lvl="0" indent="-457200">
              <a:buAutoNum type="arabicParenR"/>
            </a:pP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561" y="1079569"/>
            <a:ext cx="6562725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Памятник в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честь 50 сторожевых собак, воздвигнут древнегреческим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скульптором. Эти собаки ценой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своей жизни защитили от неприятеля Коринфскую цитадель.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Они 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первыми вступили в схватку с врагами, высадившимися на берег глубокой ночью. </a:t>
            </a:r>
            <a:endParaRPr lang="ru-RU" sz="26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endParaRPr lang="ru-RU" sz="2600" dirty="0" smtClean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49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собак погибли на берегу, а последний оставшийся в живых пёс, по имени </a:t>
            </a:r>
            <a:r>
              <a:rPr lang="ru-RU" sz="2600" dirty="0" err="1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Сотер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, несмотря на тяжелейшие ранения, смог добежать до крепости и поднять тревогу. 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/>
          </p:nvPr>
        </p:nvSpPr>
        <p:spPr>
          <a:xfrm>
            <a:off x="514659" y="55230"/>
            <a:ext cx="10515600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BD4A9B"/>
                </a:solidFill>
              </a:rPr>
              <a:t>Не только живопись, но  и скульптура… </a:t>
            </a:r>
            <a:endParaRPr lang="ru-RU" b="1" dirty="0">
              <a:solidFill>
                <a:srgbClr val="BD4A9B"/>
              </a:solidFill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7272" y="4531701"/>
            <a:ext cx="580150" cy="43511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2322" y="4162198"/>
            <a:ext cx="624550" cy="405513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852" y="5361805"/>
            <a:ext cx="470632" cy="51799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3553">
            <a:off x="9694596" y="3512590"/>
            <a:ext cx="538906" cy="34990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2817">
            <a:off x="8401911" y="4815196"/>
            <a:ext cx="580150" cy="435113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2467">
            <a:off x="11024962" y="4179645"/>
            <a:ext cx="470632" cy="517991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5293">
            <a:off x="10669878" y="5012709"/>
            <a:ext cx="580150" cy="435113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2817">
            <a:off x="10645374" y="3768614"/>
            <a:ext cx="580150" cy="435113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9487" y="3136112"/>
            <a:ext cx="515738" cy="334863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34634">
            <a:off x="10096407" y="3931743"/>
            <a:ext cx="512132" cy="384099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26082">
            <a:off x="8646483" y="3385300"/>
            <a:ext cx="538906" cy="349906"/>
          </a:xfrm>
          <a:prstGeom prst="rect">
            <a:avLst/>
          </a:prstGeom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5938" y="3758500"/>
            <a:ext cx="624550" cy="405513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5483" y="3266293"/>
            <a:ext cx="515738" cy="334863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791" y="2948983"/>
            <a:ext cx="443644" cy="288053"/>
          </a:xfrm>
          <a:prstGeom prst="rect">
            <a:avLst/>
          </a:prstGeom>
        </p:spPr>
      </p:pic>
      <p:pic>
        <p:nvPicPr>
          <p:cNvPr id="41" name="Рисунок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5192">
            <a:off x="11374639" y="3587112"/>
            <a:ext cx="580150" cy="435113"/>
          </a:xfrm>
          <a:prstGeom prst="rect">
            <a:avLst/>
          </a:prstGeom>
        </p:spPr>
      </p:pic>
      <p:pic>
        <p:nvPicPr>
          <p:cNvPr id="42" name="Рисунок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8368" y="3961256"/>
            <a:ext cx="580150" cy="435113"/>
          </a:xfrm>
          <a:prstGeom prst="rect">
            <a:avLst/>
          </a:prstGeom>
        </p:spPr>
      </p:pic>
      <p:pic>
        <p:nvPicPr>
          <p:cNvPr id="43" name="Рисунок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387" y="5968181"/>
            <a:ext cx="675347" cy="438495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70503">
            <a:off x="11554566" y="3077313"/>
            <a:ext cx="427449" cy="277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502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7892" y="206880"/>
            <a:ext cx="10515600" cy="61636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 четвероногим помощникам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7527" y="1022664"/>
            <a:ext cx="5556250" cy="4087218"/>
          </a:xfrm>
        </p:spPr>
        <p:txBody>
          <a:bodyPr>
            <a:normAutofit/>
          </a:bodyPr>
          <a:lstStyle/>
          <a:p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Памятник самоотверженным четвероногим помощникам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учёных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находится в Санкт-Петербурге,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около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здания Института экспериментальной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медицины. Он посвящен собакам, которые </a:t>
            </a:r>
            <a:r>
              <a:rPr lang="ru-RU" sz="2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принимали участие в медицинских </a:t>
            </a:r>
            <a:r>
              <a:rPr lang="ru-RU" sz="26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экспериментах.</a:t>
            </a:r>
            <a:endParaRPr lang="ru-RU" sz="26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540" y="1738048"/>
            <a:ext cx="4292301" cy="2861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398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564" y="-626219"/>
            <a:ext cx="7663189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538564" y="1198040"/>
            <a:ext cx="6443139" cy="160669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>
                <a:cs typeface="Times New Roman" panose="02020603050405020304" pitchFamily="18" charset="0"/>
              </a:rPr>
              <a:t>Знаменитый художник Пабло Пикассо очень любил кошек, причём особенно нежно он относился к бездомным.</a:t>
            </a:r>
            <a:endParaRPr lang="ru-RU" sz="32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703" y="1407962"/>
            <a:ext cx="3170864" cy="37287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563" y="3739893"/>
            <a:ext cx="5549193" cy="2488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77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9" y="-174396"/>
            <a:ext cx="5382592" cy="16002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ED2226"/>
                </a:solidFill>
              </a:rPr>
              <a:t>Это </a:t>
            </a:r>
            <a:r>
              <a:rPr lang="ru-RU" sz="4000" b="1" dirty="0" smtClean="0">
                <a:solidFill>
                  <a:srgbClr val="ED2226"/>
                </a:solidFill>
              </a:rPr>
              <a:t>интересно!</a:t>
            </a:r>
            <a:endParaRPr lang="ru-RU" sz="4000" dirty="0"/>
          </a:p>
        </p:txBody>
      </p:sp>
      <p:sp>
        <p:nvSpPr>
          <p:cNvPr id="15" name="Текст 3"/>
          <p:cNvSpPr>
            <a:spLocks noGrp="1"/>
          </p:cNvSpPr>
          <p:nvPr>
            <p:ph type="body" sz="half" idx="2"/>
          </p:nvPr>
        </p:nvSpPr>
        <p:spPr>
          <a:xfrm>
            <a:off x="839789" y="1359014"/>
            <a:ext cx="10020055" cy="1606693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3200" dirty="0">
                <a:cs typeface="Times New Roman" panose="02020603050405020304" pitchFamily="18" charset="0"/>
              </a:rPr>
              <a:t>Во многих городах нашей страны есть скульптурные </a:t>
            </a:r>
            <a:br>
              <a:rPr lang="ru-RU" sz="3200" dirty="0">
                <a:cs typeface="Times New Roman" panose="02020603050405020304" pitchFamily="18" charset="0"/>
              </a:rPr>
            </a:br>
            <a:r>
              <a:rPr lang="ru-RU" sz="3200" dirty="0">
                <a:cs typeface="Times New Roman" panose="02020603050405020304" pitchFamily="18" charset="0"/>
              </a:rPr>
              <a:t>памятники бездомным </a:t>
            </a:r>
            <a:r>
              <a:rPr lang="ru-RU" sz="3200" dirty="0" smtClean="0">
                <a:cs typeface="Times New Roman" panose="02020603050405020304" pitchFamily="18" charset="0"/>
              </a:rPr>
              <a:t>собакам </a:t>
            </a:r>
            <a:r>
              <a:rPr lang="ru-RU" sz="3200" dirty="0">
                <a:cs typeface="Times New Roman" panose="02020603050405020304" pitchFamily="18" charset="0"/>
              </a:rPr>
              <a:t>как </a:t>
            </a:r>
            <a:r>
              <a:rPr lang="ru-RU" sz="3200" dirty="0" smtClean="0">
                <a:cs typeface="Times New Roman" panose="02020603050405020304" pitchFamily="18" charset="0"/>
              </a:rPr>
              <a:t>напоминание </a:t>
            </a:r>
            <a:r>
              <a:rPr lang="ru-RU" sz="3200" dirty="0">
                <a:cs typeface="Times New Roman" panose="02020603050405020304" pitchFamily="18" charset="0"/>
              </a:rPr>
              <a:t>людям о необходимости ответственного отношения к  животным.</a:t>
            </a:r>
            <a:br>
              <a:rPr lang="ru-RU" sz="3200" dirty="0">
                <a:cs typeface="Times New Roman" panose="02020603050405020304" pitchFamily="18" charset="0"/>
              </a:rPr>
            </a:b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8099527" y="5957218"/>
            <a:ext cx="1750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Тольятти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0962" y="5957221"/>
            <a:ext cx="15788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Москва</a:t>
            </a: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02422" y="5957218"/>
            <a:ext cx="1750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Кемерово </a:t>
            </a:r>
            <a:endParaRPr lang="ru-RU" sz="24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7405" y="3729918"/>
            <a:ext cx="1593113" cy="21241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464" y="3682067"/>
            <a:ext cx="3178779" cy="2172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89" y="3682067"/>
            <a:ext cx="3178778" cy="21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74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 idx="4294967295"/>
          </p:nvPr>
        </p:nvSpPr>
        <p:spPr>
          <a:xfrm>
            <a:off x="2302042" y="-97172"/>
            <a:ext cx="10515600" cy="13255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BD4A9B"/>
                </a:solidFill>
                <a:latin typeface="+mn-lt"/>
                <a:cs typeface="Times New Roman" panose="02020603050405020304" pitchFamily="18" charset="0"/>
              </a:rPr>
              <a:t>Угадай породы собак</a:t>
            </a:r>
            <a:endParaRPr lang="ru-RU" sz="4000" b="1" dirty="0">
              <a:solidFill>
                <a:srgbClr val="BD4A9B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534885" y="4516905"/>
            <a:ext cx="30249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Ч. </a:t>
            </a:r>
            <a:r>
              <a:rPr lang="ru-RU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Барбер</a:t>
            </a:r>
            <a:endParaRPr lang="ru-RU" sz="24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«Особый адвокат»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499908" y="1901980"/>
            <a:ext cx="33347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Э. </a:t>
            </a:r>
            <a:r>
              <a:rPr lang="ru-RU" sz="2400" b="1" dirty="0" err="1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Ландсир</a:t>
            </a:r>
            <a:endParaRPr lang="ru-RU" sz="2400" b="1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2400" b="1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«Судебное заседание»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475" y="3931031"/>
            <a:ext cx="2787625" cy="216310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812" y="1327228"/>
            <a:ext cx="2478204" cy="215742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627" y="2692281"/>
            <a:ext cx="2508024" cy="247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15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30741" y="-1551334"/>
            <a:ext cx="11347450" cy="2852737"/>
          </a:xfrm>
        </p:spPr>
        <p:txBody>
          <a:bodyPr/>
          <a:lstStyle/>
          <a:p>
            <a:pPr marL="1440000"/>
            <a:r>
              <a:rPr lang="ru-RU" dirty="0" smtClean="0"/>
              <a:t>Ответьте на вопросы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143136" y="1748875"/>
            <a:ext cx="10515600" cy="1500187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Что такое анимализм? </a:t>
            </a:r>
          </a:p>
          <a:p>
            <a:endParaRPr lang="ru-RU" sz="12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Назовите 3 картины с изображением домашних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питомцев.</a:t>
            </a:r>
            <a:endParaRPr lang="ru-RU" sz="3600" b="1" dirty="0" smtClean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endParaRPr lang="ru-RU" sz="1100" b="1" dirty="0">
              <a:solidFill>
                <a:schemeClr val="bg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Назовите 3 памятника </a:t>
            </a: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  <a:cs typeface="Times New Roman" panose="02020603050405020304" pitchFamily="18" charset="0"/>
              </a:rPr>
              <a:t>животным.</a:t>
            </a:r>
            <a:endParaRPr lang="ru-RU" sz="3600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5657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365585" y="532644"/>
            <a:ext cx="8830002" cy="539684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2"/>
          </p:nvPr>
        </p:nvSpPr>
        <p:spPr>
          <a:xfrm>
            <a:off x="828637" y="1546397"/>
            <a:ext cx="5891212" cy="4775725"/>
          </a:xfrm>
        </p:spPr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Нарисуйте </a:t>
            </a:r>
            <a:r>
              <a:rPr lang="ru-RU" sz="2400" dirty="0">
                <a:cs typeface="Times New Roman" panose="02020603050405020304" pitchFamily="18" charset="0"/>
              </a:rPr>
              <a:t>свою картину или </a:t>
            </a:r>
            <a:r>
              <a:rPr lang="ru-RU" sz="2400" dirty="0" smtClean="0">
                <a:cs typeface="Times New Roman" panose="02020603050405020304" pitchFamily="18" charset="0"/>
              </a:rPr>
              <a:t>слепите </a:t>
            </a:r>
            <a:r>
              <a:rPr lang="ru-RU" sz="2400" dirty="0">
                <a:cs typeface="Times New Roman" panose="02020603050405020304" pitchFamily="18" charset="0"/>
              </a:rPr>
              <a:t>из пластилина фигурку домашнего питомца</a:t>
            </a:r>
            <a:r>
              <a:rPr lang="ru-RU" sz="2400" dirty="0" smtClean="0"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Разыщите </a:t>
            </a:r>
            <a:r>
              <a:rPr lang="ru-RU" sz="2400" dirty="0">
                <a:cs typeface="Times New Roman" panose="02020603050405020304" pitchFamily="18" charset="0"/>
              </a:rPr>
              <a:t>картины, на которых есть изображение </a:t>
            </a:r>
            <a:r>
              <a:rPr lang="ru-RU" sz="2400" dirty="0" smtClean="0">
                <a:cs typeface="Times New Roman" panose="02020603050405020304" pitchFamily="18" charset="0"/>
              </a:rPr>
              <a:t>кошек </a:t>
            </a:r>
            <a:r>
              <a:rPr lang="ru-RU" sz="2400" dirty="0">
                <a:cs typeface="Times New Roman" panose="02020603050405020304" pitchFamily="18" charset="0"/>
              </a:rPr>
              <a:t>или </a:t>
            </a:r>
            <a:r>
              <a:rPr lang="ru-RU" sz="2400" dirty="0" smtClean="0">
                <a:cs typeface="Times New Roman" panose="02020603050405020304" pitchFamily="18" charset="0"/>
              </a:rPr>
              <a:t>собак. *Наклейте </a:t>
            </a:r>
            <a:r>
              <a:rPr lang="ru-RU" sz="2400" dirty="0">
                <a:cs typeface="Times New Roman" panose="02020603050405020304" pitchFamily="18" charset="0"/>
              </a:rPr>
              <a:t>репродукцию в </a:t>
            </a:r>
            <a:r>
              <a:rPr lang="ru-RU" sz="2400" dirty="0" smtClean="0">
                <a:cs typeface="Times New Roman" panose="02020603050405020304" pitchFamily="18" charset="0"/>
              </a:rPr>
              <a:t>тетрадь. Подпишите </a:t>
            </a:r>
            <a:r>
              <a:rPr lang="ru-RU" sz="2400" dirty="0">
                <a:cs typeface="Times New Roman" panose="02020603050405020304" pitchFamily="18" charset="0"/>
              </a:rPr>
              <a:t>название картины </a:t>
            </a:r>
            <a:r>
              <a:rPr lang="ru-RU" sz="2400" dirty="0" smtClean="0">
                <a:cs typeface="Times New Roman" panose="02020603050405020304" pitchFamily="18" charset="0"/>
              </a:rPr>
              <a:t>и </a:t>
            </a:r>
            <a:r>
              <a:rPr lang="ru-RU" sz="2400" dirty="0">
                <a:cs typeface="Times New Roman" panose="02020603050405020304" pitchFamily="18" charset="0"/>
              </a:rPr>
              <a:t>имя художника</a:t>
            </a:r>
            <a:r>
              <a:rPr lang="ru-RU" sz="2400" dirty="0" smtClean="0"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 dirty="0" smtClean="0">
                <a:cs typeface="Times New Roman" panose="02020603050405020304" pitchFamily="18" charset="0"/>
              </a:rPr>
              <a:t>Есть ли в вашем городе памятник домашним питомцам? Где он находится и как называется? Если такого памятника нет, придумайте и нарисуйте его. Как вы назовете этот памятник?</a:t>
            </a:r>
          </a:p>
          <a:p>
            <a:pPr marL="457200" indent="-457200">
              <a:buFont typeface="+mj-lt"/>
              <a:buAutoNum type="arabicPeriod"/>
            </a:pPr>
            <a:endParaRPr lang="ru-RU" sz="2400" dirty="0"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endParaRPr lang="ru-RU" sz="2400" dirty="0">
              <a:cs typeface="Times New Roman" panose="02020603050405020304" pitchFamily="18" charset="0"/>
            </a:endParaRPr>
          </a:p>
        </p:txBody>
      </p:sp>
      <p:pic>
        <p:nvPicPr>
          <p:cNvPr id="14" name="Picture Placeholder 13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9902" r="9902"/>
          <a:stretch>
            <a:fillRect/>
          </a:stretch>
        </p:blipFill>
        <p:spPr>
          <a:xfrm>
            <a:off x="6962629" y="1624651"/>
            <a:ext cx="3875971" cy="306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27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94283" y="-1570789"/>
            <a:ext cx="11741733" cy="2896250"/>
          </a:xfrm>
        </p:spPr>
        <p:txBody>
          <a:bodyPr/>
          <a:lstStyle/>
          <a:p>
            <a:pPr marL="1440000"/>
            <a:r>
              <a:rPr lang="ru-RU" dirty="0" smtClean="0"/>
              <a:t>А знаете ли вы…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59377" y="1729122"/>
            <a:ext cx="10288073" cy="3111236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Почему </a:t>
            </a:r>
            <a:r>
              <a:rPr lang="ru-RU" sz="3200" b="1" dirty="0"/>
              <a:t>люди изображают домашних питомцев</a:t>
            </a:r>
            <a:r>
              <a:rPr lang="ru-RU" sz="3200" b="1" dirty="0" smtClean="0"/>
              <a:t>?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3200" b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3200" b="1" dirty="0" smtClean="0"/>
              <a:t>Кто </a:t>
            </a:r>
            <a:r>
              <a:rPr lang="ru-RU" sz="3200" b="1" dirty="0"/>
              <a:t>такие анималисты?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endParaRPr lang="en-US" sz="3200" b="1" dirty="0"/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ru-RU" sz="3200" b="1" dirty="0"/>
              <a:t>Героями каких картин и скульптур являются домашние питомцы?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473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572" y="234496"/>
            <a:ext cx="10515600" cy="1325563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До новых встреч!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365844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190" y="876299"/>
            <a:ext cx="2606514" cy="4073653"/>
          </a:xfrm>
          <a:prstGeom prst="rect">
            <a:avLst/>
          </a:prstGeom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824619" y="1738000"/>
            <a:ext cx="9432123" cy="851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kern="1200">
                <a:solidFill>
                  <a:srgbClr val="BD4A9B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sz="5400" dirty="0" smtClean="0"/>
              <a:t>Удивительная выставка</a:t>
            </a:r>
            <a:endParaRPr lang="ru-RU" sz="5400" dirty="0"/>
          </a:p>
        </p:txBody>
      </p:sp>
      <p:pic>
        <p:nvPicPr>
          <p:cNvPr id="6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38" y="2571750"/>
            <a:ext cx="7735052" cy="682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6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-672647" y="-20777"/>
            <a:ext cx="10515600" cy="1325563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BD4A9B"/>
                </a:solidFill>
              </a:rPr>
              <a:t>Что объединяет все эти изображения?</a:t>
            </a:r>
            <a:endParaRPr lang="ru-RU" b="1" dirty="0">
              <a:solidFill>
                <a:srgbClr val="BD4A9B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168" y="1219424"/>
            <a:ext cx="3480435" cy="23579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593" y="1219424"/>
            <a:ext cx="2357952" cy="235795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835" y="3841437"/>
            <a:ext cx="2376485" cy="237648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5168" y="3841437"/>
            <a:ext cx="3480436" cy="237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05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423078" y="358729"/>
            <a:ext cx="1030180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alibri"/>
              </a:rPr>
              <a:t>ИСКУССТВО </a:t>
            </a:r>
            <a:r>
              <a:rPr lang="ru-RU" sz="3600" b="1" dirty="0">
                <a:solidFill>
                  <a:srgbClr val="FF0000"/>
                </a:solidFill>
              </a:rPr>
              <a:t>–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6254" y="1796449"/>
            <a:ext cx="103018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23077" y="1758833"/>
            <a:ext cx="10301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6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отражение мира в творчестве художников, скульпторов, писателей, артистов и т. д.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311" y="3580798"/>
            <a:ext cx="3480589" cy="30462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720" y="1229009"/>
            <a:ext cx="2850785" cy="41753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8370" y="3580798"/>
            <a:ext cx="3403895" cy="282746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62" y="2959162"/>
            <a:ext cx="2723078" cy="328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31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650679" y="-8591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BD4A9B"/>
                </a:solidFill>
              </a:rPr>
              <a:t>Наскальная живопись</a:t>
            </a: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96900" y="4912332"/>
            <a:ext cx="107122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Животные играли важную роль в жизни первобытного человека – они были главным источником как пищи, так и опасности. 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62" y="1392276"/>
            <a:ext cx="3355849" cy="33264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45" y="1391908"/>
            <a:ext cx="4990170" cy="332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005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8821" y="0"/>
            <a:ext cx="10515600" cy="1325563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BD4A9B"/>
                </a:solidFill>
              </a:rPr>
              <a:t>Изображения животных на предметах быта </a:t>
            </a: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8569" y="5166844"/>
            <a:ext cx="99063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были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очень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популярны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в Древней Африке,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Америке, Греции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Calibri" panose="020F0502020204030204" pitchFamily="34" charset="0"/>
                <a:ea typeface="Andale Sans UI"/>
              </a:rPr>
              <a:t>и Египте. </a:t>
            </a:r>
            <a:endParaRPr lang="en-US" sz="3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092" y="2026980"/>
            <a:ext cx="2953570" cy="196318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987" y="1742738"/>
            <a:ext cx="1454481" cy="230048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721" y="1740782"/>
            <a:ext cx="1625891" cy="22493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746410"/>
            <a:ext cx="1722610" cy="22968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068" y="1746411"/>
            <a:ext cx="2589416" cy="229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48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58821" y="99176"/>
            <a:ext cx="10513712" cy="1325563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BD4A9B"/>
                </a:solidFill>
              </a:rPr>
              <a:t>Обожествление животных в Древних царствах</a:t>
            </a: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0187" y="1631910"/>
            <a:ext cx="373666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Египетская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богиня с головой кошки </a:t>
            </a:r>
            <a:r>
              <a:rPr lang="ru-RU" sz="3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Баст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олицетворяла радость, плодородие, </a:t>
            </a:r>
            <a:r>
              <a:rPr lang="ru-RU" sz="3200" dirty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жизнь, домашний очаг.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741" y="1832724"/>
            <a:ext cx="2349419" cy="351500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7900" y="1832724"/>
            <a:ext cx="2349420" cy="3515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278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403064" y="245919"/>
            <a:ext cx="13689453" cy="1325563"/>
          </a:xfrm>
        </p:spPr>
        <p:txBody>
          <a:bodyPr>
            <a:normAutofit/>
          </a:bodyPr>
          <a:lstStyle/>
          <a:p>
            <a:pPr lvl="0"/>
            <a:r>
              <a:rPr lang="ru-RU" b="1" dirty="0" smtClean="0">
                <a:solidFill>
                  <a:srgbClr val="BD4A9B"/>
                </a:solidFill>
              </a:rPr>
              <a:t>Символическое значение животных в </a:t>
            </a:r>
            <a:br>
              <a:rPr lang="ru-RU" b="1" dirty="0" smtClean="0">
                <a:solidFill>
                  <a:srgbClr val="BD4A9B"/>
                </a:solidFill>
              </a:rPr>
            </a:br>
            <a:r>
              <a:rPr lang="ru-RU" b="1" dirty="0" smtClean="0">
                <a:solidFill>
                  <a:srgbClr val="BD4A9B"/>
                </a:solidFill>
              </a:rPr>
              <a:t>Средние века </a:t>
            </a:r>
            <a:endParaRPr lang="ru-RU" b="1" dirty="0">
              <a:solidFill>
                <a:srgbClr val="BD4A9B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8821" y="5138110"/>
            <a:ext cx="1089259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Times New Roman" panose="02020603050405020304" pitchFamily="18" charset="0"/>
              </a:rPr>
              <a:t>В Средние века изображения животных очеловечивались и олицетворяли различные человеческие качества. </a:t>
            </a:r>
            <a:endParaRPr lang="ru-RU" sz="3200" dirty="0">
              <a:solidFill>
                <a:schemeClr val="tx1">
                  <a:lumMod val="50000"/>
                  <a:lumOff val="50000"/>
                </a:schemeClr>
              </a:solidFill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821" y="1914144"/>
            <a:ext cx="4249173" cy="304622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3860" y="1914144"/>
            <a:ext cx="5513029" cy="3046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6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Презентация1" id="{0A192367-F013-4DBE-9D71-B6E289F8964B}" vid="{4A7EF6F8-AEFC-45CA-80CE-2A3C21C5EC55}"/>
    </a:ext>
  </a:extLst>
</a:theme>
</file>

<file path=ppt/theme/theme2.xml><?xml version="1.0" encoding="utf-8"?>
<a:theme xmlns:a="http://schemas.openxmlformats.org/drawingml/2006/main" name="3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9 страниц_2" id="{6FE5DA5B-B06A-42C5-A8E5-5D309D52E4BE}" vid="{9BC02548-A484-4D6B-A6E9-C6B722E57934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9 страниц_шаблон_3</Template>
  <TotalTime>3059</TotalTime>
  <Words>525</Words>
  <Application>Microsoft Office PowerPoint</Application>
  <PresentationFormat>Широкоэкранный</PresentationFormat>
  <Paragraphs>92</Paragraphs>
  <Slides>20</Slides>
  <Notes>16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Andale Sans UI</vt:lpstr>
      <vt:lpstr>Arial</vt:lpstr>
      <vt:lpstr>Calibri</vt:lpstr>
      <vt:lpstr>Calibri Light</vt:lpstr>
      <vt:lpstr>Times New Roman</vt:lpstr>
      <vt:lpstr>Тема Office</vt:lpstr>
      <vt:lpstr>3_Тема Office</vt:lpstr>
      <vt:lpstr>«Мы – твои друзья!»</vt:lpstr>
      <vt:lpstr>А знаете ли вы…</vt:lpstr>
      <vt:lpstr>Презентация PowerPoint</vt:lpstr>
      <vt:lpstr>Что объединяет все эти изображения?</vt:lpstr>
      <vt:lpstr>Презентация PowerPoint</vt:lpstr>
      <vt:lpstr>Наскальная живопись</vt:lpstr>
      <vt:lpstr>Изображения животных на предметах быта </vt:lpstr>
      <vt:lpstr>Обожествление животных в Древних царствах</vt:lpstr>
      <vt:lpstr>Символическое значение животных в  Средние века </vt:lpstr>
      <vt:lpstr>Какие картины с изображением животных вы помните?  </vt:lpstr>
      <vt:lpstr>Презентация PowerPoint</vt:lpstr>
      <vt:lpstr>Опишите картину </vt:lpstr>
      <vt:lpstr>Не только живопись, но  и скульптура… </vt:lpstr>
      <vt:lpstr>Памятник четвероногим помощникам</vt:lpstr>
      <vt:lpstr>Это интересно!</vt:lpstr>
      <vt:lpstr>Это интересно!</vt:lpstr>
      <vt:lpstr>Угадай породы собак</vt:lpstr>
      <vt:lpstr>Ответьте на вопросы</vt:lpstr>
      <vt:lpstr>Домашнее задание</vt:lpstr>
      <vt:lpstr>До новых встреч!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с тобой друзья. Необычная прогулка.</dc:title>
  <dc:creator>Acer</dc:creator>
  <cp:lastModifiedBy>Varenova,Mariya,MOSCOW,Educational programs division</cp:lastModifiedBy>
  <cp:revision>107</cp:revision>
  <dcterms:created xsi:type="dcterms:W3CDTF">2019-01-20T07:47:43Z</dcterms:created>
  <dcterms:modified xsi:type="dcterms:W3CDTF">2019-05-08T09:06:22Z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ada0a2f-b917-4d51-b0d0-d418a10c8b23_Enabled">
    <vt:lpwstr>True</vt:lpwstr>
  </property>
  <property fmtid="{D5CDD505-2E9C-101B-9397-08002B2CF9AE}" pid="3" name="MSIP_Label_1ada0a2f-b917-4d51-b0d0-d418a10c8b23_SiteId">
    <vt:lpwstr>12a3af23-a769-4654-847f-958f3d479f4a</vt:lpwstr>
  </property>
  <property fmtid="{D5CDD505-2E9C-101B-9397-08002B2CF9AE}" pid="4" name="MSIP_Label_1ada0a2f-b917-4d51-b0d0-d418a10c8b23_Owner">
    <vt:lpwstr>Mariya.Varenova@ru.nestle.com</vt:lpwstr>
  </property>
  <property fmtid="{D5CDD505-2E9C-101B-9397-08002B2CF9AE}" pid="5" name="MSIP_Label_1ada0a2f-b917-4d51-b0d0-d418a10c8b23_SetDate">
    <vt:lpwstr>2019-02-20T13:17:46.5068917Z</vt:lpwstr>
  </property>
  <property fmtid="{D5CDD505-2E9C-101B-9397-08002B2CF9AE}" pid="6" name="MSIP_Label_1ada0a2f-b917-4d51-b0d0-d418a10c8b23_Name">
    <vt:lpwstr>General Use</vt:lpwstr>
  </property>
  <property fmtid="{D5CDD505-2E9C-101B-9397-08002B2CF9AE}" pid="7" name="MSIP_Label_1ada0a2f-b917-4d51-b0d0-d418a10c8b23_Application">
    <vt:lpwstr>Microsoft Azure Information Protection</vt:lpwstr>
  </property>
  <property fmtid="{D5CDD505-2E9C-101B-9397-08002B2CF9AE}" pid="8" name="MSIP_Label_1ada0a2f-b917-4d51-b0d0-d418a10c8b23_Extended_MSFT_Method">
    <vt:lpwstr>Automatic</vt:lpwstr>
  </property>
  <property fmtid="{D5CDD505-2E9C-101B-9397-08002B2CF9AE}" pid="9" name="Sensitivity">
    <vt:lpwstr>General Use</vt:lpwstr>
  </property>
</Properties>
</file>