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9" r:id="rId3"/>
    <p:sldId id="280" r:id="rId4"/>
    <p:sldId id="283" r:id="rId5"/>
    <p:sldId id="293" r:id="rId6"/>
    <p:sldId id="272" r:id="rId7"/>
    <p:sldId id="284" r:id="rId8"/>
    <p:sldId id="279" r:id="rId9"/>
    <p:sldId id="295" r:id="rId10"/>
    <p:sldId id="289" r:id="rId11"/>
    <p:sldId id="285" r:id="rId12"/>
    <p:sldId id="296" r:id="rId13"/>
    <p:sldId id="298" r:id="rId14"/>
    <p:sldId id="286" r:id="rId15"/>
    <p:sldId id="281" r:id="rId16"/>
    <p:sldId id="273" r:id="rId17"/>
    <p:sldId id="291" r:id="rId18"/>
    <p:sldId id="299" r:id="rId19"/>
    <p:sldId id="300" r:id="rId20"/>
    <p:sldId id="287" r:id="rId21"/>
    <p:sldId id="288" r:id="rId22"/>
    <p:sldId id="26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2226"/>
    <a:srgbClr val="BD4A9B"/>
    <a:srgbClr val="008FD4"/>
    <a:srgbClr val="FA9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434" autoAdjust="0"/>
  </p:normalViewPr>
  <p:slideViewPr>
    <p:cSldViewPr snapToGrid="0">
      <p:cViewPr varScale="1">
        <p:scale>
          <a:sx n="57" d="100"/>
          <a:sy n="57" d="100"/>
        </p:scale>
        <p:origin x="1016" y="40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041" y="6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C4475-9547-48E7-917B-F8A8909A8F52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0CD44-5F7D-4842-8CB6-7244ECD0C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79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051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669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401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9890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0107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602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507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520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07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038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736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178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слайде сначала изображение</a:t>
            </a:r>
            <a:r>
              <a:rPr lang="ru-RU" baseline="0" dirty="0" smtClean="0"/>
              <a:t> больного питомца и вопрос. Затем вопрос превращается в картинку ветеринарной клиники.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474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866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421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33948" y="-942103"/>
            <a:ext cx="9144000" cy="2387600"/>
          </a:xfrm>
        </p:spPr>
        <p:txBody>
          <a:bodyPr/>
          <a:lstStyle/>
          <a:p>
            <a:pPr algn="l"/>
            <a:r>
              <a:rPr lang="ru-RU" dirty="0"/>
              <a:t>«Мы – твои друзья!»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8490" y="1622412"/>
            <a:ext cx="8455843" cy="1655762"/>
          </a:xfrm>
        </p:spPr>
        <p:txBody>
          <a:bodyPr>
            <a:normAutofit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dirty="0" smtClean="0">
                <a:solidFill>
                  <a:srgbClr val="FF0000"/>
                </a:solidFill>
              </a:rPr>
              <a:t>5. На приёме у Айболита.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mtClean="0">
                <a:cs typeface="Times New Roman" panose="02020603050405020304" pitchFamily="18" charset="0"/>
              </a:rPr>
              <a:t>     Будь </a:t>
            </a:r>
            <a:r>
              <a:rPr lang="ru-RU" dirty="0" smtClean="0">
                <a:cs typeface="Times New Roman" panose="02020603050405020304" pitchFamily="18" charset="0"/>
              </a:rPr>
              <a:t>здоров! </a:t>
            </a:r>
            <a:endParaRPr lang="ru-RU" dirty="0">
              <a:cs typeface="Times New Roman" panose="02020603050405020304" pitchFamily="18" charset="0"/>
            </a:endParaRPr>
          </a:p>
          <a:p>
            <a:pPr algn="l"/>
            <a:endParaRPr lang="ru-RU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359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400" y="3348764"/>
            <a:ext cx="4254500" cy="283633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384176" y="1455938"/>
            <a:ext cx="89536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ED2226"/>
                </a:solidFill>
                <a:cs typeface="Times New Roman" panose="02020603050405020304" pitchFamily="18" charset="0"/>
              </a:rPr>
              <a:t>ВЕТЕРИНАРНЫЙ ВРАЧ (ВЕТЕРИНАР)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— специалист, занимающийся лечением животных.</a:t>
            </a:r>
          </a:p>
          <a:p>
            <a:endParaRPr lang="ru-RU" sz="24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lvl="0"/>
            <a:endParaRPr lang="ru-RU" sz="24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84176" y="257195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b="1" dirty="0">
                <a:solidFill>
                  <a:srgbClr val="ED2226"/>
                </a:solidFill>
                <a:cs typeface="Times New Roman" panose="02020603050405020304" pitchFamily="18" charset="0"/>
              </a:rPr>
              <a:t>ИНФЕКЦИЯ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— заражение организма болезнетворными микробами.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84176" y="3816506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ED2226"/>
                </a:solidFill>
                <a:cs typeface="Times New Roman" panose="02020603050405020304" pitchFamily="18" charset="0"/>
              </a:rPr>
              <a:t>ПРИВИВКА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 — введение специального </a:t>
            </a:r>
          </a:p>
          <a:p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препарата человеку или животному, </a:t>
            </a:r>
          </a:p>
          <a:p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чтобы повысить устойчивость организма</a:t>
            </a:r>
          </a:p>
          <a:p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к возбудителю болезни.</a:t>
            </a:r>
          </a:p>
        </p:txBody>
      </p:sp>
    </p:spTree>
    <p:extLst>
      <p:ext uri="{BB962C8B-B14F-4D97-AF65-F5344CB8AC3E}">
        <p14:creationId xmlns:p14="http://schemas.microsoft.com/office/powerpoint/2010/main" val="168901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164" y="304988"/>
            <a:ext cx="10213343" cy="1325563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Какими качествами должен обладать ветеринар? </a:t>
            </a:r>
            <a:endParaRPr lang="ru-RU" sz="4800" b="1" dirty="0"/>
          </a:p>
        </p:txBody>
      </p:sp>
      <p:cxnSp>
        <p:nvCxnSpPr>
          <p:cNvPr id="10" name="Прямая соединительная линия 7"/>
          <p:cNvCxnSpPr/>
          <p:nvPr/>
        </p:nvCxnSpPr>
        <p:spPr>
          <a:xfrm flipV="1">
            <a:off x="7131185" y="5891577"/>
            <a:ext cx="3004421" cy="106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8"/>
          <p:cNvCxnSpPr/>
          <p:nvPr/>
        </p:nvCxnSpPr>
        <p:spPr>
          <a:xfrm>
            <a:off x="7131185" y="5532000"/>
            <a:ext cx="307570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9"/>
          <p:cNvCxnSpPr/>
          <p:nvPr/>
        </p:nvCxnSpPr>
        <p:spPr>
          <a:xfrm>
            <a:off x="7131185" y="5209714"/>
            <a:ext cx="307570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131185" y="4857970"/>
            <a:ext cx="307570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868002" y="1808900"/>
            <a:ext cx="4142505" cy="230832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Добрый доктор Айболит,</a:t>
            </a:r>
          </a:p>
          <a:p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Он под деревом сидит —</a:t>
            </a:r>
          </a:p>
          <a:p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Приходи к нему лечиться</a:t>
            </a:r>
          </a:p>
          <a:p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 корова, и волчица,</a:t>
            </a:r>
          </a:p>
          <a:p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 жучок, и паучок</a:t>
            </a:r>
          </a:p>
          <a:p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 медведица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6868002" y="4026847"/>
            <a:ext cx="2393944" cy="7004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К. И. Чуковский 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21" y="1749024"/>
            <a:ext cx="6331248" cy="467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9670" y="-130979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>
              <a:solidFill>
                <a:srgbClr val="ED2226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5572">
            <a:off x="504598" y="5973596"/>
            <a:ext cx="493363" cy="48387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3945178" y="1856809"/>
            <a:ext cx="7368974" cy="4025827"/>
          </a:xfrm>
        </p:spPr>
        <p:txBody>
          <a:bodyPr>
            <a:normAutofit/>
          </a:bodyPr>
          <a:lstStyle/>
          <a:p>
            <a:r>
              <a:rPr lang="ru-RU" sz="3200" dirty="0">
                <a:cs typeface="Times New Roman" panose="02020603050405020304" pitchFamily="18" charset="0"/>
              </a:rPr>
              <a:t>Считается, что прообразом сказочного </a:t>
            </a:r>
            <a:r>
              <a:rPr lang="ru-RU" sz="3200" dirty="0" smtClean="0">
                <a:cs typeface="Times New Roman" panose="02020603050405020304" pitchFamily="18" charset="0"/>
              </a:rPr>
              <a:t>Айболита стал </a:t>
            </a:r>
            <a:r>
              <a:rPr lang="ru-RU" sz="3200" dirty="0">
                <a:cs typeface="Times New Roman" panose="02020603050405020304" pitchFamily="18" charset="0"/>
              </a:rPr>
              <a:t>врач из города Вильнюса Тимофей </a:t>
            </a:r>
            <a:r>
              <a:rPr lang="ru-RU" sz="3200" dirty="0" smtClean="0">
                <a:cs typeface="Times New Roman" panose="02020603050405020304" pitchFamily="18" charset="0"/>
              </a:rPr>
              <a:t>Осипович </a:t>
            </a:r>
            <a:r>
              <a:rPr lang="ru-RU" sz="3200" dirty="0" err="1" smtClean="0">
                <a:cs typeface="Times New Roman" panose="02020603050405020304" pitchFamily="18" charset="0"/>
              </a:rPr>
              <a:t>Шабад</a:t>
            </a:r>
            <a:r>
              <a:rPr lang="ru-RU" sz="3200" dirty="0"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cs typeface="Times New Roman" panose="02020603050405020304" pitchFamily="18" charset="0"/>
              </a:rPr>
              <a:t>Он </a:t>
            </a:r>
            <a:r>
              <a:rPr lang="ru-RU" sz="3200" dirty="0">
                <a:cs typeface="Times New Roman" panose="02020603050405020304" pitchFamily="18" charset="0"/>
              </a:rPr>
              <a:t>не был </a:t>
            </a:r>
            <a:r>
              <a:rPr lang="ru-RU" sz="3200" dirty="0" smtClean="0">
                <a:cs typeface="Times New Roman" panose="02020603050405020304" pitchFamily="18" charset="0"/>
              </a:rPr>
              <a:t>ветеринаром</a:t>
            </a:r>
            <a:r>
              <a:rPr lang="en-US" sz="3200" dirty="0" smtClean="0">
                <a:cs typeface="Times New Roman" panose="02020603050405020304" pitchFamily="18" charset="0"/>
              </a:rPr>
              <a:t>,</a:t>
            </a:r>
            <a:r>
              <a:rPr lang="ru-RU" sz="3200" dirty="0" smtClean="0">
                <a:cs typeface="Times New Roman" panose="02020603050405020304" pitchFamily="18" charset="0"/>
              </a:rPr>
              <a:t> </a:t>
            </a:r>
            <a:r>
              <a:rPr lang="ru-RU" sz="3200" dirty="0">
                <a:cs typeface="Times New Roman" panose="02020603050405020304" pitchFamily="18" charset="0"/>
              </a:rPr>
              <a:t>н</a:t>
            </a:r>
            <a:r>
              <a:rPr lang="ru-RU" sz="3200" dirty="0" smtClean="0">
                <a:cs typeface="Times New Roman" panose="02020603050405020304" pitchFamily="18" charset="0"/>
              </a:rPr>
              <a:t>о </a:t>
            </a:r>
            <a:r>
              <a:rPr lang="ru-RU" sz="3200" dirty="0">
                <a:cs typeface="Times New Roman" panose="02020603050405020304" pitchFamily="18" charset="0"/>
              </a:rPr>
              <a:t>никому не </a:t>
            </a:r>
            <a:r>
              <a:rPr lang="ru-RU" sz="3200" dirty="0" smtClean="0">
                <a:cs typeface="Times New Roman" panose="02020603050405020304" pitchFamily="18" charset="0"/>
              </a:rPr>
              <a:t>отказывал в </a:t>
            </a:r>
            <a:r>
              <a:rPr lang="ru-RU" sz="3200" dirty="0">
                <a:cs typeface="Times New Roman" panose="02020603050405020304" pitchFamily="18" charset="0"/>
              </a:rPr>
              <a:t>помощи, и его пациенты часто приносили </a:t>
            </a:r>
            <a:r>
              <a:rPr lang="ru-RU" sz="3200" dirty="0" smtClean="0">
                <a:cs typeface="Times New Roman" panose="02020603050405020304" pitchFamily="18" charset="0"/>
              </a:rPr>
              <a:t>на </a:t>
            </a:r>
            <a:r>
              <a:rPr lang="ru-RU" sz="3200" dirty="0">
                <a:cs typeface="Times New Roman" panose="02020603050405020304" pitchFamily="18" charset="0"/>
              </a:rPr>
              <a:t>лечение к доброму доктору своих питомцев. </a:t>
            </a:r>
            <a:r>
              <a:rPr lang="ru-RU" sz="3200" dirty="0" smtClean="0">
                <a:cs typeface="Times New Roman" panose="02020603050405020304" pitchFamily="18" charset="0"/>
              </a:rPr>
              <a:t>В </a:t>
            </a:r>
            <a:r>
              <a:rPr lang="ru-RU" sz="3200" dirty="0">
                <a:cs typeface="Times New Roman" panose="02020603050405020304" pitchFamily="18" charset="0"/>
              </a:rPr>
              <a:t>Вильнюсе ему был установлен памятник.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317" y="1707747"/>
            <a:ext cx="2630550" cy="393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39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96" y="1460500"/>
            <a:ext cx="4448796" cy="450595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34013" y="356248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BD4A9B"/>
                </a:solidFill>
              </a:rPr>
              <a:t>Эмблема ветеринарной службы</a:t>
            </a:r>
            <a:endParaRPr lang="ru-RU" sz="5400" b="1" dirty="0">
              <a:solidFill>
                <a:srgbClr val="BD4A9B"/>
              </a:solidFill>
            </a:endParaRPr>
          </a:p>
        </p:txBody>
      </p:sp>
      <p:sp>
        <p:nvSpPr>
          <p:cNvPr id="6" name="AutoShape 8" descr="http://cliparts.co/cliparts/6Ty/5EG/6Ty5EG4Rc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5725466" y="2665852"/>
            <a:ext cx="6466534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/>
              <a:t>З</a:t>
            </a:r>
            <a:r>
              <a:rPr lang="ru-RU" b="1" dirty="0" smtClean="0"/>
              <a:t>адание: </a:t>
            </a:r>
          </a:p>
          <a:p>
            <a:pPr marL="0" indent="0">
              <a:buNone/>
            </a:pPr>
            <a:r>
              <a:rPr lang="ru-RU" dirty="0" smtClean="0"/>
              <a:t>Придумайте и нарисуйте свою эмблему для ветеринарных врачей.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641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185464" y="2460259"/>
            <a:ext cx="7235301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600" dirty="0" smtClean="0"/>
              <a:t>Как </a:t>
            </a:r>
            <a:r>
              <a:rPr lang="ru-RU" sz="6600" smtClean="0"/>
              <a:t>избежать опасности </a:t>
            </a:r>
            <a:endParaRPr lang="ru-RU" sz="6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649" y="2990139"/>
            <a:ext cx="6364572" cy="6827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1981" y="1104900"/>
            <a:ext cx="2454655" cy="341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6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133716" y="245370"/>
            <a:ext cx="10986155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Глисты и не только…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12" name="Прямоугольник 3"/>
          <p:cNvSpPr/>
          <p:nvPr/>
        </p:nvSpPr>
        <p:spPr>
          <a:xfrm>
            <a:off x="5343475" y="1405833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организм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человека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через шерсть животного могут попасть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микроскопические  яйца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, из которых впоследствии вырастают взрослые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черви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 Оказавшись внутри, они выделяют особые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вещества, вредные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для человека.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574" y="1543704"/>
            <a:ext cx="3721433" cy="24821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984" y="4203636"/>
            <a:ext cx="734638" cy="16506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953" y="4115162"/>
            <a:ext cx="813966" cy="16647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547" y="4203636"/>
            <a:ext cx="1042031" cy="1576271"/>
          </a:xfrm>
          <a:prstGeom prst="rect">
            <a:avLst/>
          </a:prstGeom>
        </p:spPr>
      </p:pic>
      <p:sp>
        <p:nvSpPr>
          <p:cNvPr id="13" name="Прямоугольник 3"/>
          <p:cNvSpPr/>
          <p:nvPr/>
        </p:nvSpPr>
        <p:spPr>
          <a:xfrm>
            <a:off x="1202197" y="5762351"/>
            <a:ext cx="1332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Аскариды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3"/>
          <p:cNvSpPr/>
          <p:nvPr/>
        </p:nvSpPr>
        <p:spPr>
          <a:xfrm>
            <a:off x="2549078" y="5765383"/>
            <a:ext cx="1039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Цепень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3"/>
          <p:cNvSpPr/>
          <p:nvPr/>
        </p:nvSpPr>
        <p:spPr>
          <a:xfrm>
            <a:off x="3597892" y="5763581"/>
            <a:ext cx="1694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Анкилостома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92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5572">
            <a:off x="504598" y="5973596"/>
            <a:ext cx="493363" cy="48387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1111" y="615819"/>
            <a:ext cx="5415098" cy="696897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Стригущий лишай </a:t>
            </a:r>
            <a:endParaRPr lang="ru-RU" sz="44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671111" y="1727160"/>
            <a:ext cx="6368881" cy="2805343"/>
          </a:xfrm>
        </p:spPr>
        <p:txBody>
          <a:bodyPr>
            <a:noAutofit/>
          </a:bodyPr>
          <a:lstStyle/>
          <a:p>
            <a:r>
              <a:rPr lang="ru-RU" sz="2800" dirty="0">
                <a:cs typeface="Times New Roman" panose="02020603050405020304" pitchFamily="18" charset="0"/>
              </a:rPr>
              <a:t>Его возбудитель — микроскопический грибок, который поселяется на теле животного или человека. Он вызывает зуд, раздражение кожи, облысение. Признаком заболевания у животного служит выпадение шерсти на разных участках тела.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526" y="1846556"/>
            <a:ext cx="4047012" cy="269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19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5572">
            <a:off x="504598" y="5973596"/>
            <a:ext cx="493363" cy="48387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9788" y="599243"/>
            <a:ext cx="8890138" cy="625876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Что делать, чтобы не заболеть?</a:t>
            </a:r>
            <a:endParaRPr lang="ru-RU" sz="4800" b="1" dirty="0"/>
          </a:p>
        </p:txBody>
      </p:sp>
      <p:sp>
        <p:nvSpPr>
          <p:cNvPr id="6" name="Прямоугольник 1"/>
          <p:cNvSpPr/>
          <p:nvPr/>
        </p:nvSpPr>
        <p:spPr>
          <a:xfrm>
            <a:off x="606674" y="1351146"/>
            <a:ext cx="10481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Избегать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контакта с бездомными животными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962" y="5340715"/>
            <a:ext cx="1154746" cy="12077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569" y="4825099"/>
            <a:ext cx="1916489" cy="17235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36442">
            <a:off x="7598666" y="4782602"/>
            <a:ext cx="560879" cy="220006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22784" y="1893924"/>
            <a:ext cx="101431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Всегда мыть руки с мылом после общения с животными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2784" y="2448099"/>
            <a:ext cx="8414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Всегда мыть руки с мылом перед едой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784" y="2971319"/>
            <a:ext cx="8827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Не кормить домашнего питомца со стола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2784" y="3512928"/>
            <a:ext cx="106449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Давать питомцу  специальную таблетку для профилактики          заражения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2784" y="4408844"/>
            <a:ext cx="13544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Регулярно прививать питомца от опасных заболеваний!</a:t>
            </a:r>
          </a:p>
        </p:txBody>
      </p:sp>
    </p:spTree>
    <p:extLst>
      <p:ext uri="{BB962C8B-B14F-4D97-AF65-F5344CB8AC3E}">
        <p14:creationId xmlns:p14="http://schemas.microsoft.com/office/powerpoint/2010/main" val="338889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5572">
            <a:off x="504598" y="5973596"/>
            <a:ext cx="493363" cy="4838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242" y="839967"/>
            <a:ext cx="10399342" cy="609878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Что делать, если тебя укусили или поцарапали? </a:t>
            </a:r>
            <a:endParaRPr lang="ru-RU" sz="4000" b="1" dirty="0"/>
          </a:p>
        </p:txBody>
      </p:sp>
      <p:sp>
        <p:nvSpPr>
          <p:cNvPr id="9" name="Прямоугольник 4"/>
          <p:cNvSpPr/>
          <p:nvPr/>
        </p:nvSpPr>
        <p:spPr>
          <a:xfrm>
            <a:off x="237602" y="1608528"/>
            <a:ext cx="81053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Сразу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же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обработай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ранку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дезинфицирующим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раствором и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прикрой 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её чистой салфеткой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4800" b="1" dirty="0">
              <a:solidFill>
                <a:srgbClr val="ED2226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342" y="2181623"/>
            <a:ext cx="1544483" cy="22484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948" y="3491144"/>
            <a:ext cx="2844967" cy="31345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078" y="869096"/>
            <a:ext cx="2503112" cy="20012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497" y="4251449"/>
            <a:ext cx="2140274" cy="211298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37602" y="2889793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Если тебя укусило или поцарапало бездомное или незнакомое животное, обязательно сообщи об этом взрослым 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1279" y="4967840"/>
            <a:ext cx="38090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ED2226"/>
                </a:solidFill>
                <a:cs typeface="Times New Roman" panose="02020603050405020304" pitchFamily="18" charset="0"/>
              </a:rPr>
              <a:t>Обратись к врачу!</a:t>
            </a:r>
          </a:p>
        </p:txBody>
      </p:sp>
    </p:spTree>
    <p:extLst>
      <p:ext uri="{BB962C8B-B14F-4D97-AF65-F5344CB8AC3E}">
        <p14:creationId xmlns:p14="http://schemas.microsoft.com/office/powerpoint/2010/main" val="171007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335" y="2336072"/>
            <a:ext cx="1760788" cy="2435391"/>
          </a:xfrm>
          <a:prstGeom prst="rect">
            <a:avLst/>
          </a:prstGeom>
        </p:spPr>
      </p:pic>
      <p:pic>
        <p:nvPicPr>
          <p:cNvPr id="6" name="Рисунок 3"/>
          <p:cNvPicPr>
            <a:picLocks noChangeAspect="1"/>
          </p:cNvPicPr>
          <p:nvPr/>
        </p:nvPicPr>
        <p:blipFill rotWithShape="1">
          <a:blip r:embed="rId3"/>
          <a:srcRect l="31068" t="19241" r="17740" b="17917"/>
          <a:stretch/>
        </p:blipFill>
        <p:spPr>
          <a:xfrm>
            <a:off x="410158" y="2772414"/>
            <a:ext cx="1460426" cy="17928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442" y="2969676"/>
            <a:ext cx="1141491" cy="1097203"/>
          </a:xfrm>
          <a:prstGeom prst="rect">
            <a:avLst/>
          </a:prstGeom>
        </p:spPr>
      </p:pic>
      <p:pic>
        <p:nvPicPr>
          <p:cNvPr id="8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7238" y="4085616"/>
            <a:ext cx="959197" cy="959197"/>
          </a:xfrm>
          <a:prstGeom prst="rect">
            <a:avLst/>
          </a:prstGeom>
        </p:spPr>
      </p:pic>
      <p:sp>
        <p:nvSpPr>
          <p:cNvPr id="9" name="Прямоугольник 7"/>
          <p:cNvSpPr/>
          <p:nvPr/>
        </p:nvSpPr>
        <p:spPr>
          <a:xfrm>
            <a:off x="6624536" y="1428301"/>
            <a:ext cx="5156343" cy="3795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ена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5253" y="412638"/>
            <a:ext cx="7107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BD4A9B"/>
                </a:solidFill>
                <a:cs typeface="Times New Roman" panose="02020603050405020304" pitchFamily="18" charset="0"/>
              </a:rPr>
              <a:t>Отгадай ребус</a:t>
            </a:r>
            <a:endParaRPr lang="ru-RU" sz="6000" b="1" dirty="0">
              <a:solidFill>
                <a:srgbClr val="BD4A9B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9"/>
          <p:cNvSpPr/>
          <p:nvPr/>
        </p:nvSpPr>
        <p:spPr>
          <a:xfrm>
            <a:off x="1224873" y="4976570"/>
            <a:ext cx="1022534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600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Наука</a:t>
            </a:r>
            <a:r>
              <a:rPr lang="ru-RU" sz="3600" b="1" dirty="0">
                <a:solidFill>
                  <a:srgbClr val="008FD4"/>
                </a:solidFill>
                <a:cs typeface="Times New Roman" panose="02020603050405020304" pitchFamily="18" charset="0"/>
              </a:rPr>
              <a:t>, изучающая правила, </a:t>
            </a:r>
            <a:endParaRPr lang="ru-RU" sz="3600" b="1" dirty="0" smtClean="0">
              <a:solidFill>
                <a:srgbClr val="008FD4"/>
              </a:solidFill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которые помогают предотвратить </a:t>
            </a:r>
            <a:r>
              <a:rPr lang="ru-RU" sz="3600" b="1" dirty="0">
                <a:solidFill>
                  <a:srgbClr val="008FD4"/>
                </a:solidFill>
                <a:cs typeface="Times New Roman" panose="02020603050405020304" pitchFamily="18" charset="0"/>
              </a:rPr>
              <a:t>болезни.</a:t>
            </a:r>
          </a:p>
        </p:txBody>
      </p:sp>
    </p:spTree>
    <p:extLst>
      <p:ext uri="{BB962C8B-B14F-4D97-AF65-F5344CB8AC3E}">
        <p14:creationId xmlns:p14="http://schemas.microsoft.com/office/powerpoint/2010/main" val="75574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570789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А знаешь ли ты?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15295" y="1703954"/>
            <a:ext cx="9087438" cy="296840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>
                <a:cs typeface="Times New Roman" panose="02020603050405020304" pitchFamily="18" charset="0"/>
              </a:rPr>
              <a:t>Как понять, что твоему питомцу нездоровится</a:t>
            </a:r>
            <a:r>
              <a:rPr lang="ru-RU" sz="3200" b="1" dirty="0" smtClean="0"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b="1" dirty="0"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cs typeface="Times New Roman" panose="02020603050405020304" pitchFamily="18" charset="0"/>
              </a:rPr>
              <a:t>каких случаях следует </a:t>
            </a:r>
            <a:r>
              <a:rPr lang="ru-RU" sz="3200" b="1" dirty="0" smtClean="0">
                <a:cs typeface="Times New Roman" panose="02020603050405020304" pitchFamily="18" charset="0"/>
              </a:rPr>
              <a:t>обращаться в </a:t>
            </a:r>
            <a:r>
              <a:rPr lang="ru-RU" sz="3200" b="1" dirty="0">
                <a:cs typeface="Times New Roman" panose="02020603050405020304" pitchFamily="18" charset="0"/>
              </a:rPr>
              <a:t>ветеринарную клинику?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b="1" dirty="0" smtClean="0"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cs typeface="Times New Roman" panose="02020603050405020304" pitchFamily="18" charset="0"/>
              </a:rPr>
              <a:t>Зачем </a:t>
            </a:r>
            <a:r>
              <a:rPr lang="ru-RU" sz="3200" b="1" dirty="0">
                <a:cs typeface="Times New Roman" panose="02020603050405020304" pitchFamily="18" charset="0"/>
              </a:rPr>
              <a:t>нужны прививки?</a:t>
            </a:r>
          </a:p>
        </p:txBody>
      </p:sp>
    </p:spTree>
    <p:extLst>
      <p:ext uri="{BB962C8B-B14F-4D97-AF65-F5344CB8AC3E}">
        <p14:creationId xmlns:p14="http://schemas.microsoft.com/office/powerpoint/2010/main" val="356797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90650" y="-1392373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Ответьте на вопросы: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010" y="1713683"/>
            <a:ext cx="10983951" cy="21798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/>
              <a:t>Какие признаки того, что питомцу нездоровится, вы запомнили?</a:t>
            </a:r>
            <a:endParaRPr lang="ru-RU" sz="3200" b="1" dirty="0"/>
          </a:p>
          <a:p>
            <a:pPr>
              <a:lnSpc>
                <a:spcPct val="150000"/>
              </a:lnSpc>
            </a:pPr>
            <a:r>
              <a:rPr lang="ru-RU" sz="3200" b="1" dirty="0" smtClean="0"/>
              <a:t>Как называется врач, который лечит животных?</a:t>
            </a:r>
            <a:endParaRPr lang="ru-RU" sz="3200" b="1" dirty="0"/>
          </a:p>
          <a:p>
            <a:pPr>
              <a:lnSpc>
                <a:spcPct val="150000"/>
              </a:lnSpc>
            </a:pPr>
            <a:r>
              <a:rPr lang="ru-RU" sz="3200" b="1" dirty="0" smtClean="0"/>
              <a:t>Почему так важно соблюдать гигиену?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32248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508903" y="909046"/>
            <a:ext cx="3932237" cy="539684"/>
          </a:xfrm>
        </p:spPr>
        <p:txBody>
          <a:bodyPr/>
          <a:lstStyle/>
          <a:p>
            <a:r>
              <a:rPr lang="ru-RU" b="1" dirty="0" smtClean="0"/>
              <a:t>Домашнее задание: 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527" y="2216117"/>
            <a:ext cx="2995729" cy="2627113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839787" y="1802875"/>
            <a:ext cx="5605617" cy="4352827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Придумайте и нарисуйте свою эмблему для ветеринарных врачей.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Перечитайте вместе с родителями сказки К.И. Чуковского про доктора Айболита. Запишите, какие его качества вам больше всего нравятся.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Придумайте листовку с основными правилами, которые нужно соблюдать, чтобы не заразиться от домашнего питомца.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817" y="2012100"/>
            <a:ext cx="2424022" cy="283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6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64" y="2955331"/>
            <a:ext cx="2314010" cy="36165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71111" y="2613991"/>
            <a:ext cx="2934492" cy="38683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 новых встреч!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852" y="1421138"/>
            <a:ext cx="2155734" cy="3369141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17185" y="2806352"/>
            <a:ext cx="5456807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600" dirty="0" smtClean="0"/>
              <a:t>Как ты себя чувствуешь?  </a:t>
            </a:r>
            <a:endParaRPr lang="ru-RU" sz="6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841" y="3464145"/>
            <a:ext cx="6507493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Как чувствуют себя дети?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170" y="1690688"/>
            <a:ext cx="2035292" cy="21695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247" y="3432041"/>
            <a:ext cx="1511653" cy="31042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754" y="1690688"/>
            <a:ext cx="2276197" cy="19335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816" y="2854949"/>
            <a:ext cx="3838931" cy="36219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25531"/>
            <a:ext cx="1716396" cy="211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68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15" y="1514842"/>
            <a:ext cx="11076997" cy="372117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7047" y="611985"/>
            <a:ext cx="4979353" cy="42447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Хорошее самочувствие питомца 	</a:t>
            </a:r>
            <a:endParaRPr lang="ru-RU" b="1" dirty="0"/>
          </a:p>
        </p:txBody>
      </p:sp>
      <p:pic>
        <p:nvPicPr>
          <p:cNvPr id="9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132538" y="5243879"/>
            <a:ext cx="1557738" cy="1433696"/>
          </a:xfrm>
          <a:prstGeom prst="rect">
            <a:avLst/>
          </a:prstGeom>
        </p:spPr>
      </p:pic>
      <p:pic>
        <p:nvPicPr>
          <p:cNvPr id="10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7950" y="5185220"/>
            <a:ext cx="1660767" cy="1495983"/>
          </a:xfrm>
          <a:prstGeom prst="rect">
            <a:avLst/>
          </a:prstGeom>
        </p:spPr>
      </p:pic>
      <p:sp>
        <p:nvSpPr>
          <p:cNvPr id="18" name="Прямоугольник 1"/>
          <p:cNvSpPr/>
          <p:nvPr/>
        </p:nvSpPr>
        <p:spPr>
          <a:xfrm>
            <a:off x="634925" y="1691901"/>
            <a:ext cx="30392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Температура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38—38,5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С</a:t>
            </a:r>
            <a:endParaRPr lang="ru-RU" sz="24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5"/>
          <p:cNvSpPr/>
          <p:nvPr/>
        </p:nvSpPr>
        <p:spPr>
          <a:xfrm>
            <a:off x="643430" y="2418259"/>
            <a:ext cx="32093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Мокрый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, холодный нос </a:t>
            </a:r>
          </a:p>
        </p:txBody>
      </p:sp>
      <p:sp>
        <p:nvSpPr>
          <p:cNvPr id="23" name="Прямоугольник 7"/>
          <p:cNvSpPr/>
          <p:nvPr/>
        </p:nvSpPr>
        <p:spPr>
          <a:xfrm>
            <a:off x="632916" y="4566753"/>
            <a:ext cx="33226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Блестящая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шерсть и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глаза</a:t>
            </a:r>
            <a:endParaRPr lang="ru-RU" sz="24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8"/>
          <p:cNvSpPr/>
          <p:nvPr/>
        </p:nvSpPr>
        <p:spPr>
          <a:xfrm>
            <a:off x="635019" y="3849599"/>
            <a:ext cx="29747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Прекрасный аппетит</a:t>
            </a:r>
            <a:endParaRPr lang="ru-RU" sz="24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0"/>
          <p:cNvSpPr/>
          <p:nvPr/>
        </p:nvSpPr>
        <p:spPr>
          <a:xfrm>
            <a:off x="6237763" y="3838296"/>
            <a:ext cx="29966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тказывается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от еды</a:t>
            </a:r>
          </a:p>
        </p:txBody>
      </p:sp>
      <p:sp>
        <p:nvSpPr>
          <p:cNvPr id="28" name="Прямоугольник 21"/>
          <p:cNvSpPr/>
          <p:nvPr/>
        </p:nvSpPr>
        <p:spPr>
          <a:xfrm>
            <a:off x="6227824" y="3119027"/>
            <a:ext cx="40845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Много спит, хочет спрятаться</a:t>
            </a:r>
            <a:endParaRPr lang="ru-RU" sz="24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2"/>
          <p:cNvSpPr/>
          <p:nvPr/>
        </p:nvSpPr>
        <p:spPr>
          <a:xfrm>
            <a:off x="6217885" y="2404424"/>
            <a:ext cx="35818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Нос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сухой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и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горячий</a:t>
            </a:r>
            <a:endParaRPr lang="ru-RU" sz="24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37763" y="1698009"/>
            <a:ext cx="3853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Температура выше 39 С</a:t>
            </a:r>
            <a:endParaRPr lang="ru-RU" sz="24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24"/>
          <p:cNvSpPr/>
          <p:nvPr/>
        </p:nvSpPr>
        <p:spPr>
          <a:xfrm>
            <a:off x="630845" y="3121206"/>
            <a:ext cx="5541818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Подвижен,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с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удовольствием играет</a:t>
            </a:r>
            <a:endParaRPr lang="ru-RU" sz="24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37763" y="4561453"/>
            <a:ext cx="4015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Тусклый взгляд</a:t>
            </a:r>
            <a:endParaRPr lang="ru-RU" sz="24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5" name="Title 2"/>
          <p:cNvSpPr txBox="1">
            <a:spLocks/>
          </p:cNvSpPr>
          <p:nvPr/>
        </p:nvSpPr>
        <p:spPr>
          <a:xfrm>
            <a:off x="6113973" y="663726"/>
            <a:ext cx="4808719" cy="42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008FD4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FF0000"/>
                </a:solidFill>
              </a:rPr>
              <a:t>Плохое самочувствие питомца </a:t>
            </a:r>
            <a:r>
              <a:rPr lang="ru-RU" sz="3600" b="1" dirty="0" smtClean="0"/>
              <a:t>	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782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3" grpId="0"/>
      <p:bldP spid="25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3870" y="233463"/>
            <a:ext cx="3592602" cy="99256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>
              <a:solidFill>
                <a:srgbClr val="ED2226"/>
              </a:solidFill>
            </a:endParaRPr>
          </a:p>
        </p:txBody>
      </p:sp>
      <p:sp>
        <p:nvSpPr>
          <p:cNvPr id="10" name="Текст 3"/>
          <p:cNvSpPr>
            <a:spLocks noGrp="1"/>
          </p:cNvSpPr>
          <p:nvPr>
            <p:ph type="body" sz="half" idx="2"/>
          </p:nvPr>
        </p:nvSpPr>
        <p:spPr>
          <a:xfrm>
            <a:off x="1553870" y="1682813"/>
            <a:ext cx="4404398" cy="210631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/>
              <a:t>Также как и человек, кошки и собаки могут чихать и кашлять.</a:t>
            </a: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5572">
            <a:off x="504598" y="5973596"/>
            <a:ext cx="493363" cy="483875"/>
          </a:xfrm>
          <a:prstGeom prst="rect">
            <a:avLst/>
          </a:prstGeom>
        </p:spPr>
      </p:pic>
      <p:sp>
        <p:nvSpPr>
          <p:cNvPr id="6" name="Текст 3"/>
          <p:cNvSpPr txBox="1">
            <a:spLocks/>
          </p:cNvSpPr>
          <p:nvPr/>
        </p:nvSpPr>
        <p:spPr>
          <a:xfrm>
            <a:off x="6188146" y="3776320"/>
            <a:ext cx="4404398" cy="21063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800" b="1" dirty="0" smtClean="0"/>
              <a:t>Сухим и теплым нос у кошки и собаки может становиться во время сна, а также при сильном волнении. </a:t>
            </a:r>
            <a:endParaRPr lang="ru-RU" sz="2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25" y="3383834"/>
            <a:ext cx="3532703" cy="23551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146" y="1028699"/>
            <a:ext cx="3532703" cy="235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65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568823" y="2170619"/>
            <a:ext cx="7865615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600" dirty="0" smtClean="0"/>
              <a:t>Поможет ветеринар </a:t>
            </a:r>
            <a:endParaRPr lang="ru-RU" sz="6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722" y="2718974"/>
            <a:ext cx="7136453" cy="68275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1981" y="1104900"/>
            <a:ext cx="2454655" cy="341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4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7452" y="413078"/>
            <a:ext cx="10512009" cy="47825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Куда обращаются люди при плохом самочувствии?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149" y="1554322"/>
            <a:ext cx="6646613" cy="470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7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7452" y="413078"/>
            <a:ext cx="10512009" cy="47825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Куда обратиться, если заболел питомец?</a:t>
            </a:r>
            <a:endParaRPr lang="ru-RU" b="1" dirty="0"/>
          </a:p>
        </p:txBody>
      </p:sp>
      <p:pic>
        <p:nvPicPr>
          <p:cNvPr id="10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99" y="1216160"/>
            <a:ext cx="3024360" cy="2720134"/>
          </a:xfrm>
          <a:prstGeom prst="rect">
            <a:avLst/>
          </a:prstGeom>
        </p:spPr>
      </p:pic>
      <p:pic>
        <p:nvPicPr>
          <p:cNvPr id="12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552615">
            <a:off x="3757258" y="2580815"/>
            <a:ext cx="417023" cy="532862"/>
          </a:xfrm>
          <a:prstGeom prst="rect">
            <a:avLst/>
          </a:prstGeom>
        </p:spPr>
      </p:pic>
      <p:pic>
        <p:nvPicPr>
          <p:cNvPr id="13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552615">
            <a:off x="3651574" y="3511205"/>
            <a:ext cx="373625" cy="477410"/>
          </a:xfrm>
          <a:prstGeom prst="rect">
            <a:avLst/>
          </a:prstGeom>
        </p:spPr>
      </p:pic>
      <p:pic>
        <p:nvPicPr>
          <p:cNvPr id="14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307904">
            <a:off x="4580105" y="3399375"/>
            <a:ext cx="417768" cy="533814"/>
          </a:xfrm>
          <a:prstGeom prst="rect">
            <a:avLst/>
          </a:prstGeom>
        </p:spPr>
      </p:pic>
      <p:pic>
        <p:nvPicPr>
          <p:cNvPr id="15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802796">
            <a:off x="4365137" y="4155059"/>
            <a:ext cx="417768" cy="533814"/>
          </a:xfrm>
          <a:prstGeom prst="rect">
            <a:avLst/>
          </a:prstGeom>
        </p:spPr>
      </p:pic>
      <p:pic>
        <p:nvPicPr>
          <p:cNvPr id="16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536667">
            <a:off x="5290336" y="4138274"/>
            <a:ext cx="417768" cy="5338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244" y="3666282"/>
            <a:ext cx="4148855" cy="23449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607" y="3279372"/>
            <a:ext cx="1759612" cy="283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11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 страниц_2" id="{6FE5DA5B-B06A-42C5-A8E5-5D309D52E4BE}" vid="{9BC02548-A484-4D6B-A6E9-C6B722E5793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страниц_2</Template>
  <TotalTime>2683</TotalTime>
  <Words>588</Words>
  <Application>Microsoft Office PowerPoint</Application>
  <PresentationFormat>Широкоэкранный</PresentationFormat>
  <Paragraphs>98</Paragraphs>
  <Slides>22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Wingdings</vt:lpstr>
      <vt:lpstr>Тема Office</vt:lpstr>
      <vt:lpstr>«Мы – твои друзья!»</vt:lpstr>
      <vt:lpstr>А знаешь ли ты?</vt:lpstr>
      <vt:lpstr>Презентация PowerPoint</vt:lpstr>
      <vt:lpstr>Как чувствуют себя дети? </vt:lpstr>
      <vt:lpstr>Хорошее самочувствие питомца  </vt:lpstr>
      <vt:lpstr>Это интересно!</vt:lpstr>
      <vt:lpstr>Презентация PowerPoint</vt:lpstr>
      <vt:lpstr>Куда обращаются люди при плохом самочувствии?</vt:lpstr>
      <vt:lpstr>Куда обратиться, если заболел питомец?</vt:lpstr>
      <vt:lpstr>Презентация PowerPoint</vt:lpstr>
      <vt:lpstr>Какими качествами должен обладать ветеринар? </vt:lpstr>
      <vt:lpstr>Это интересно!</vt:lpstr>
      <vt:lpstr>Эмблема ветеринарной службы</vt:lpstr>
      <vt:lpstr>Презентация PowerPoint</vt:lpstr>
      <vt:lpstr>Глисты и не только… </vt:lpstr>
      <vt:lpstr>Стригущий лишай </vt:lpstr>
      <vt:lpstr>Что делать, чтобы не заболеть?</vt:lpstr>
      <vt:lpstr>Что делать, если тебя укусили или поцарапали? </vt:lpstr>
      <vt:lpstr>Презентация PowerPoint</vt:lpstr>
      <vt:lpstr>Ответьте на вопросы: </vt:lpstr>
      <vt:lpstr>Домашнее задание: </vt:lpstr>
      <vt:lpstr>До новых встреч!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– твои друзья!»</dc:title>
  <dc:creator>Анна Гостяева</dc:creator>
  <cp:lastModifiedBy>Varenova,Mariya,MOSCOW,Educational programs division</cp:lastModifiedBy>
  <cp:revision>129</cp:revision>
  <dcterms:created xsi:type="dcterms:W3CDTF">2018-12-12T13:26:03Z</dcterms:created>
  <dcterms:modified xsi:type="dcterms:W3CDTF">2019-03-22T08:55:09Z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2018-12-18T11:17:12.7735098Z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