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80" r:id="rId4"/>
    <p:sldId id="283" r:id="rId5"/>
    <p:sldId id="282" r:id="rId6"/>
    <p:sldId id="289" r:id="rId7"/>
    <p:sldId id="284" r:id="rId8"/>
    <p:sldId id="279" r:id="rId9"/>
    <p:sldId id="290" r:id="rId10"/>
    <p:sldId id="285" r:id="rId11"/>
    <p:sldId id="292" r:id="rId12"/>
    <p:sldId id="286" r:id="rId13"/>
    <p:sldId id="271" r:id="rId14"/>
    <p:sldId id="281" r:id="rId15"/>
    <p:sldId id="272" r:id="rId16"/>
    <p:sldId id="273" r:id="rId17"/>
    <p:sldId id="291" r:id="rId18"/>
    <p:sldId id="287" r:id="rId19"/>
    <p:sldId id="288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BD4A9B"/>
    <a:srgbClr val="008FD4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8434" autoAdjust="0"/>
  </p:normalViewPr>
  <p:slideViewPr>
    <p:cSldViewPr snapToGrid="0">
      <p:cViewPr varScale="1">
        <p:scale>
          <a:sx n="60" d="100"/>
          <a:sy n="60" d="100"/>
        </p:scale>
        <p:origin x="3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051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52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07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866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81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36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01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2.mp4"/><Relationship Id="rId7" Type="http://schemas.openxmlformats.org/officeDocument/2006/relationships/image" Target="../media/image3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33948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8490" y="1622412"/>
            <a:ext cx="8455843" cy="165576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4.1. </a:t>
            </a:r>
            <a:r>
              <a:rPr lang="ru-RU" dirty="0" smtClean="0">
                <a:solidFill>
                  <a:srgbClr val="ED2226"/>
                </a:solidFill>
              </a:rPr>
              <a:t>Школа для животных: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/>
              <a:t>	</a:t>
            </a:r>
            <a:r>
              <a:rPr lang="ru-RU" dirty="0" smtClean="0"/>
              <a:t>Как общаются животные? 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164" y="304988"/>
            <a:ext cx="10213343" cy="132556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А сколько звуков в языке кошек? </a:t>
            </a:r>
            <a:endParaRPr lang="ru-RU" sz="4800" b="1" dirty="0"/>
          </a:p>
        </p:txBody>
      </p:sp>
      <p:pic>
        <p:nvPicPr>
          <p:cNvPr id="19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9520" y="2933012"/>
            <a:ext cx="4017818" cy="3054030"/>
          </a:xfrm>
          <a:prstGeom prst="rect">
            <a:avLst/>
          </a:prstGeom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58237" y="2933012"/>
            <a:ext cx="3674244" cy="3028880"/>
          </a:xfrm>
          <a:prstGeom prst="rect">
            <a:avLst/>
          </a:prstGeom>
        </p:spPr>
      </p:pic>
      <p:sp>
        <p:nvSpPr>
          <p:cNvPr id="21" name="Овальная выноска 5"/>
          <p:cNvSpPr/>
          <p:nvPr/>
        </p:nvSpPr>
        <p:spPr>
          <a:xfrm>
            <a:off x="3035883" y="1784805"/>
            <a:ext cx="2119746" cy="1336251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ьная выноска 6"/>
          <p:cNvSpPr/>
          <p:nvPr/>
        </p:nvSpPr>
        <p:spPr>
          <a:xfrm flipH="1">
            <a:off x="6455944" y="1973342"/>
            <a:ext cx="2139030" cy="1302327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Мррр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!»</a:t>
            </a:r>
          </a:p>
        </p:txBody>
      </p:sp>
      <p:sp>
        <p:nvSpPr>
          <p:cNvPr id="23" name="Прямоугольник 4"/>
          <p:cNvSpPr/>
          <p:nvPr/>
        </p:nvSpPr>
        <p:spPr>
          <a:xfrm>
            <a:off x="3237295" y="2162840"/>
            <a:ext cx="1598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Шшшш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val="336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302" y="482541"/>
            <a:ext cx="10213343" cy="132556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А на каком еще языке «говорят» животные? </a:t>
            </a:r>
            <a:endParaRPr lang="ru-RU" sz="4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647" y="1700304"/>
            <a:ext cx="6810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185464" y="2460259"/>
            <a:ext cx="7235301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Как разговаривать при помощи позы</a:t>
            </a:r>
            <a:endParaRPr lang="ru-RU" sz="66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1796475" y="1207167"/>
            <a:ext cx="2108767" cy="29434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649" y="2990139"/>
            <a:ext cx="63645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6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Язык собак (видео к разделу «Школа для животных_ как правильно воспитывать питом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2200" y="1994530"/>
            <a:ext cx="5181600" cy="29146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6982"/>
            <a:ext cx="9030877" cy="1325563"/>
          </a:xfrm>
        </p:spPr>
        <p:txBody>
          <a:bodyPr/>
          <a:lstStyle/>
          <a:p>
            <a:r>
              <a:rPr lang="ru-RU" b="1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Посмотрите занимательное видео </a:t>
            </a:r>
            <a:r>
              <a:rPr lang="ru-RU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о языке кошек и собак </a:t>
            </a:r>
            <a:endParaRPr lang="ru-RU" dirty="0"/>
          </a:p>
        </p:txBody>
      </p:sp>
      <p:pic>
        <p:nvPicPr>
          <p:cNvPr id="8" name="Язык кошек (видео к разделу «Школа для животных_ как правильно воспитывать питом (1)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" y="1994530"/>
            <a:ext cx="5181600" cy="2914650"/>
          </a:xfrm>
        </p:spPr>
      </p:pic>
    </p:spTree>
    <p:extLst>
      <p:ext uri="{BB962C8B-B14F-4D97-AF65-F5344CB8AC3E}">
        <p14:creationId xmlns:p14="http://schemas.microsoft.com/office/powerpoint/2010/main" val="13791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385" y="4304907"/>
            <a:ext cx="2505075" cy="1981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385" y="2034422"/>
            <a:ext cx="2438400" cy="1619250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6816" y="383241"/>
            <a:ext cx="10986155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Что означают эти позы у собак и кошек?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404" y="2110622"/>
            <a:ext cx="2657475" cy="15430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919" y="4770159"/>
            <a:ext cx="26193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9670" y="-130979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>
              <a:solidFill>
                <a:srgbClr val="ED2226"/>
              </a:solidFill>
            </a:endParaRPr>
          </a:p>
        </p:txBody>
      </p:sp>
      <p:sp>
        <p:nvSpPr>
          <p:cNvPr id="10" name="Текст 3"/>
          <p:cNvSpPr>
            <a:spLocks noGrp="1"/>
          </p:cNvSpPr>
          <p:nvPr>
            <p:ph type="body" sz="half" idx="2"/>
          </p:nvPr>
        </p:nvSpPr>
        <p:spPr>
          <a:xfrm>
            <a:off x="952910" y="2783644"/>
            <a:ext cx="4404398" cy="21063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>Кошки трутся головой о людей не только для ласки, но и для того, чтобы отметить их своим запахом. 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749" y="1277570"/>
            <a:ext cx="5144036" cy="36130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884" y="-130185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59004" y="3200403"/>
            <a:ext cx="4194928" cy="259719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cs typeface="Times New Roman" panose="02020603050405020304" pitchFamily="18" charset="0"/>
              </a:rPr>
              <a:t>Вопреки расхожему мнению, кошка и собака, </a:t>
            </a:r>
            <a:r>
              <a:rPr lang="ru-RU" sz="2800" b="1" dirty="0">
                <a:cs typeface="Times New Roman" panose="02020603050405020304" pitchFamily="18" charset="0"/>
              </a:rPr>
              <a:t>живущие в одном доме, </a:t>
            </a:r>
            <a:r>
              <a:rPr lang="ru-RU" sz="2800" b="1" dirty="0" smtClean="0">
                <a:cs typeface="Times New Roman" panose="02020603050405020304" pitchFamily="18" charset="0"/>
              </a:rPr>
              <a:t>могут крепко дружить</a:t>
            </a:r>
            <a:r>
              <a:rPr lang="ru-RU" sz="2800" b="1" dirty="0">
                <a:cs typeface="Times New Roman" panose="02020603050405020304" pitchFamily="18" charset="0"/>
              </a:rPr>
              <a:t>. </a:t>
            </a:r>
            <a:endParaRPr lang="ru-RU" sz="2800" b="1" dirty="0"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82" y="1276009"/>
            <a:ext cx="5311766" cy="37308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510593"/>
            <a:ext cx="9963331" cy="160669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 smtClean="0">
                <a:cs typeface="Times New Roman" panose="02020603050405020304" pitchFamily="18" charset="0"/>
              </a:rPr>
              <a:t>Разбейтесь на пары. Пусть один из вас изображает «хозяина», а другой его «питомца» – кошку или собаку. «Питомец» должен на собачьем или «кошачьем» языке показать, что он хочет от «хозяина».  Если «хозяин» не справляется с задачей, на помощь приходят одноклассники. </a:t>
            </a:r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9788" y="599243"/>
            <a:ext cx="6049284" cy="625876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Игра «Пойми меня»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8889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90650" y="-1392373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9005" y="1703955"/>
            <a:ext cx="10983951" cy="21798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/>
              <a:t>Как общаются животные между собой?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Что </a:t>
            </a:r>
            <a:r>
              <a:rPr lang="ru-RU" b="1" dirty="0"/>
              <a:t>вам больше всего запомнилось и понравилось?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Сможете </a:t>
            </a:r>
            <a:r>
              <a:rPr lang="ru-RU" b="1" dirty="0"/>
              <a:t>вы теперь понять о чем думает ваш домашний питомец?</a:t>
            </a:r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83610" y="889590"/>
            <a:ext cx="3932237" cy="539684"/>
          </a:xfrm>
        </p:spPr>
        <p:txBody>
          <a:bodyPr/>
          <a:lstStyle/>
          <a:p>
            <a:r>
              <a:rPr lang="ru-RU" b="1" dirty="0" smtClean="0"/>
              <a:t>Домашнее задание: 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8" y="1802875"/>
            <a:ext cx="5089672" cy="435282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Выполни задания в Рабочей тетради: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Нарисуйте </a:t>
            </a:r>
            <a:r>
              <a:rPr lang="ru-RU" sz="2400" dirty="0"/>
              <a:t>табличку: «Не бойтесь, добрая собака!</a:t>
            </a:r>
            <a:r>
              <a:rPr lang="en-US" sz="2400" dirty="0"/>
              <a:t>” </a:t>
            </a:r>
            <a:endParaRPr lang="ru-RU" sz="2400" dirty="0"/>
          </a:p>
          <a:p>
            <a:pPr marL="342900" indent="-342900">
              <a:buAutoNum type="arabicParenR"/>
            </a:pPr>
            <a:r>
              <a:rPr lang="ru-RU" sz="2400" dirty="0" smtClean="0"/>
              <a:t>Найдите </a:t>
            </a:r>
            <a:r>
              <a:rPr lang="ru-RU" sz="2400" dirty="0"/>
              <a:t>интересные факты о языке и позах животных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marL="342900" indent="-342900">
              <a:buAutoNum type="arabicParenR"/>
            </a:pPr>
            <a:r>
              <a:rPr lang="ru-RU" sz="2400" dirty="0" smtClean="0"/>
              <a:t>*Разгадай кроссворд, стр. 42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*Переведи звуки, которые издает кошка, стр.45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*Подбери подписи к рисункам, стр.47</a:t>
            </a: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93387" y="-1570789"/>
            <a:ext cx="11940837" cy="2932661"/>
          </a:xfrm>
        </p:spPr>
        <p:txBody>
          <a:bodyPr/>
          <a:lstStyle/>
          <a:p>
            <a:pPr marL="1440000"/>
            <a:r>
              <a:rPr lang="ru-RU" dirty="0" smtClean="0"/>
              <a:t>А знаешь ли ты?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5491" y="1703954"/>
            <a:ext cx="11060348" cy="21798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cs typeface="Times New Roman" panose="02020603050405020304" pitchFamily="18" charset="0"/>
              </a:rPr>
              <a:t>общаются животные друг с другом и с человеком</a:t>
            </a:r>
            <a:r>
              <a:rPr lang="ru-RU" sz="3200" b="1" dirty="0" smtClean="0">
                <a:cs typeface="Times New Roman" panose="02020603050405020304" pitchFamily="18" charset="0"/>
              </a:rPr>
              <a:t>?</a:t>
            </a:r>
          </a:p>
          <a:p>
            <a:endParaRPr lang="ru-RU" sz="3200" b="1" dirty="0"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cs typeface="Times New Roman" panose="02020603050405020304" pitchFamily="18" charset="0"/>
              </a:rPr>
              <a:t>Что </a:t>
            </a:r>
            <a:r>
              <a:rPr lang="ru-RU" sz="3200" b="1" dirty="0">
                <a:cs typeface="Times New Roman" panose="02020603050405020304" pitchFamily="18" charset="0"/>
              </a:rPr>
              <a:t>означают различные позы и </a:t>
            </a:r>
            <a:r>
              <a:rPr lang="ru-RU" sz="3200" b="1" dirty="0" smtClean="0">
                <a:cs typeface="Times New Roman" panose="02020603050405020304" pitchFamily="18" charset="0"/>
              </a:rPr>
              <a:t>поведение собак </a:t>
            </a:r>
            <a:r>
              <a:rPr lang="ru-RU" sz="3200" b="1" dirty="0">
                <a:cs typeface="Times New Roman" panose="02020603050405020304" pitchFamily="18" charset="0"/>
              </a:rPr>
              <a:t>и кошек</a:t>
            </a:r>
            <a:r>
              <a:rPr lang="ru-RU" sz="3200" b="1" dirty="0" smtClean="0">
                <a:cs typeface="Times New Roman" panose="02020603050405020304" pitchFamily="18" charset="0"/>
              </a:rPr>
              <a:t>?</a:t>
            </a:r>
          </a:p>
          <a:p>
            <a:endParaRPr lang="ru-RU" sz="3200" b="1" dirty="0" smtClean="0"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cs typeface="Times New Roman" panose="02020603050405020304" pitchFamily="18" charset="0"/>
              </a:rPr>
              <a:t>Почему </a:t>
            </a:r>
            <a:r>
              <a:rPr lang="ru-RU" sz="3200" b="1" dirty="0">
                <a:cs typeface="Times New Roman" panose="02020603050405020304" pitchFamily="18" charset="0"/>
              </a:rPr>
              <a:t>важно понимать «язык» животных</a:t>
            </a:r>
            <a:r>
              <a:rPr lang="ru-RU" sz="3200" b="1" dirty="0" smtClean="0">
                <a:cs typeface="Times New Roman" panose="02020603050405020304" pitchFamily="18" charset="0"/>
              </a:rPr>
              <a:t>?</a:t>
            </a:r>
            <a:endParaRPr lang="ru-RU" sz="32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17185" y="2806352"/>
            <a:ext cx="5456807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Пойми меня! </a:t>
            </a:r>
            <a:endParaRPr lang="ru-RU" sz="6600" dirty="0"/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352" y="1580165"/>
            <a:ext cx="1688738" cy="2853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41" y="3464145"/>
            <a:ext cx="6507493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На каких языках говорят люди?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1" y="1690688"/>
            <a:ext cx="2425077" cy="46191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04" y="2013416"/>
            <a:ext cx="2425077" cy="46191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82" y="1260382"/>
            <a:ext cx="2425077" cy="46191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791" y="1690688"/>
            <a:ext cx="1476581" cy="10574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501376" y="2414151"/>
            <a:ext cx="2219635" cy="105742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63815" y="1947124"/>
            <a:ext cx="648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Нет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689870" y="2689412"/>
            <a:ext cx="1986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Я объясняю…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759019" y="2658644"/>
            <a:ext cx="5432981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А на каких языках говорят животные?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921206" y="2839799"/>
            <a:ext cx="5362810" cy="7401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120" y="-197888"/>
            <a:ext cx="4096899" cy="3901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27068" y="-426136"/>
            <a:ext cx="3934939" cy="37475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" y="2601740"/>
            <a:ext cx="3588896" cy="34179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54" y="3449465"/>
            <a:ext cx="3434249" cy="327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56071" y="1033981"/>
            <a:ext cx="90040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ED2226"/>
                </a:solidFill>
              </a:rPr>
              <a:t>Язык</a:t>
            </a:r>
            <a:r>
              <a:rPr lang="ru-RU" sz="3600" b="1" dirty="0">
                <a:solidFill>
                  <a:srgbClr val="FF0000"/>
                </a:solidFill>
              </a:rPr>
              <a:t> –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способ передачи информации с помощью речи, мимики, жестов, 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положения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тела, звуков, запахов.</a:t>
            </a:r>
            <a:r>
              <a:rPr lang="ru-RU" sz="3600" dirty="0">
                <a:solidFill>
                  <a:srgbClr val="0070C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70C0"/>
                </a:solidFill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ED2226"/>
                </a:solidFill>
                <a:cs typeface="Times New Roman" panose="02020603050405020304" pitchFamily="18" charset="0"/>
              </a:rPr>
              <a:t>Поза </a:t>
            </a:r>
            <a:r>
              <a:rPr lang="ru-RU" sz="3600" b="1" dirty="0" smtClean="0">
                <a:solidFill>
                  <a:srgbClr val="FF0000"/>
                </a:solidFill>
              </a:rPr>
              <a:t>–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положение тела, головы и конечностей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человека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или животного 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отношению друг к другу.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887906" y="2223885"/>
            <a:ext cx="5456807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Наш язык 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56" y="2718974"/>
            <a:ext cx="5398019" cy="682753"/>
          </a:xfrm>
          <a:prstGeom prst="rect">
            <a:avLst/>
          </a:prstGeom>
        </p:spPr>
      </p:pic>
      <p:pic>
        <p:nvPicPr>
          <p:cNvPr id="8" name="Рисунок 1"/>
          <p:cNvPicPr>
            <a:picLocks noChangeAspect="1"/>
          </p:cNvPicPr>
          <p:nvPr/>
        </p:nvPicPr>
        <p:blipFill rotWithShape="1">
          <a:blip r:embed="rId3"/>
          <a:srcRect l="11043" t="6555" r="10766" b="5002"/>
          <a:stretch/>
        </p:blipFill>
        <p:spPr>
          <a:xfrm>
            <a:off x="1774963" y="1193456"/>
            <a:ext cx="2108767" cy="294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371" y="29520"/>
            <a:ext cx="10865096" cy="1325563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В языке собак 4 основных звука </a:t>
            </a:r>
            <a:endParaRPr lang="ru-RU" sz="4800" b="1" dirty="0"/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275" y="2205244"/>
            <a:ext cx="7034312" cy="3920835"/>
          </a:xfrm>
          <a:prstGeom prst="rect">
            <a:avLst/>
          </a:prstGeom>
        </p:spPr>
      </p:pic>
      <p:sp>
        <p:nvSpPr>
          <p:cNvPr id="11" name="Овальная выноска 3"/>
          <p:cNvSpPr/>
          <p:nvPr/>
        </p:nvSpPr>
        <p:spPr>
          <a:xfrm>
            <a:off x="7064055" y="1402242"/>
            <a:ext cx="1752070" cy="121213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ьная выноска 3"/>
          <p:cNvSpPr/>
          <p:nvPr/>
        </p:nvSpPr>
        <p:spPr>
          <a:xfrm flipH="1">
            <a:off x="1469384" y="1631187"/>
            <a:ext cx="2382622" cy="1169457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ьная выноска 3"/>
          <p:cNvSpPr/>
          <p:nvPr/>
        </p:nvSpPr>
        <p:spPr>
          <a:xfrm flipH="1">
            <a:off x="220826" y="3029590"/>
            <a:ext cx="1801091" cy="1136072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8216" y="4080294"/>
            <a:ext cx="2419525" cy="1203861"/>
          </a:xfrm>
          <a:prstGeom prst="rect">
            <a:avLst/>
          </a:prstGeom>
        </p:spPr>
      </p:pic>
      <p:sp>
        <p:nvSpPr>
          <p:cNvPr id="15" name="Овальная выноска 3"/>
          <p:cNvSpPr/>
          <p:nvPr/>
        </p:nvSpPr>
        <p:spPr>
          <a:xfrm flipH="1">
            <a:off x="8594974" y="2760083"/>
            <a:ext cx="2584860" cy="107343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0826" y="3320459"/>
            <a:ext cx="1801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«Р-р-р-р-р!»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69384" y="1927379"/>
            <a:ext cx="2549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Ав-ва-ваааав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!»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1910" y="1774273"/>
            <a:ext cx="161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«У-у-у-у!»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65355" y="3029590"/>
            <a:ext cx="1842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Хр-хр-хр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!»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57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3600" y="-129792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84750" y="1809257"/>
            <a:ext cx="9963331" cy="160669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cs typeface="Times New Roman" panose="02020603050405020304" pitchFamily="18" charset="0"/>
              </a:rPr>
              <a:t>Лаять могут не только собаки, но и другие представители семейства псовых: волки, лисицы, шакалы.</a:t>
            </a:r>
            <a:endParaRPr lang="ru-RU" sz="2800" b="1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869" y="3634948"/>
            <a:ext cx="7783551" cy="2692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2836" y="3270987"/>
            <a:ext cx="723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Волк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25936" y="3277787"/>
            <a:ext cx="723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Лиса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433878" y="3288938"/>
            <a:ext cx="9267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Шакал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72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635</TotalTime>
  <Words>369</Words>
  <Application>Microsoft Office PowerPoint</Application>
  <PresentationFormat>Widescreen</PresentationFormat>
  <Paragraphs>61</Paragraphs>
  <Slides>20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Roboto</vt:lpstr>
      <vt:lpstr>Times New Roman</vt:lpstr>
      <vt:lpstr>Тема Office</vt:lpstr>
      <vt:lpstr>«Мы – твои друзья!»</vt:lpstr>
      <vt:lpstr>А знаешь ли ты?</vt:lpstr>
      <vt:lpstr>PowerPoint Presentation</vt:lpstr>
      <vt:lpstr>На каких языках говорят люди?</vt:lpstr>
      <vt:lpstr>А на каких языках говорят животные?</vt:lpstr>
      <vt:lpstr>PowerPoint Presentation</vt:lpstr>
      <vt:lpstr>PowerPoint Presentation</vt:lpstr>
      <vt:lpstr>В языке собак 4 основных звука </vt:lpstr>
      <vt:lpstr>Это интересно!</vt:lpstr>
      <vt:lpstr>А сколько звуков в языке кошек? </vt:lpstr>
      <vt:lpstr>А на каком еще языке «говорят» животные? </vt:lpstr>
      <vt:lpstr>PowerPoint Presentation</vt:lpstr>
      <vt:lpstr>Посмотрите занимательное видео  о языке кошек и собак </vt:lpstr>
      <vt:lpstr>Что означают эти позы у собак и кошек? </vt:lpstr>
      <vt:lpstr>Это интересно!</vt:lpstr>
      <vt:lpstr>Это интересно!</vt:lpstr>
      <vt:lpstr>Игра «Пойми меня» </vt:lpstr>
      <vt:lpstr>Ответь на вопросы: </vt:lpstr>
      <vt:lpstr>Домашнее задание: 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Anna Malaya</cp:lastModifiedBy>
  <cp:revision>60</cp:revision>
  <dcterms:created xsi:type="dcterms:W3CDTF">2018-12-12T13:26:03Z</dcterms:created>
  <dcterms:modified xsi:type="dcterms:W3CDTF">2019-02-05T11:59:41Z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