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9" r:id="rId3"/>
    <p:sldId id="280" r:id="rId4"/>
    <p:sldId id="283" r:id="rId5"/>
    <p:sldId id="282" r:id="rId6"/>
    <p:sldId id="304" r:id="rId7"/>
    <p:sldId id="305" r:id="rId8"/>
    <p:sldId id="295" r:id="rId9"/>
    <p:sldId id="307" r:id="rId10"/>
    <p:sldId id="308" r:id="rId11"/>
    <p:sldId id="309" r:id="rId12"/>
    <p:sldId id="306" r:id="rId13"/>
    <p:sldId id="318" r:id="rId14"/>
    <p:sldId id="289" r:id="rId15"/>
    <p:sldId id="292" r:id="rId16"/>
    <p:sldId id="310" r:id="rId17"/>
    <p:sldId id="296" r:id="rId18"/>
    <p:sldId id="311" r:id="rId19"/>
    <p:sldId id="312" r:id="rId20"/>
    <p:sldId id="313" r:id="rId21"/>
    <p:sldId id="316" r:id="rId22"/>
    <p:sldId id="317" r:id="rId23"/>
    <p:sldId id="287" r:id="rId24"/>
    <p:sldId id="288" r:id="rId25"/>
    <p:sldId id="262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2226"/>
    <a:srgbClr val="BD4A9B"/>
    <a:srgbClr val="008FD4"/>
    <a:srgbClr val="FA9E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88434" autoAdjust="0"/>
  </p:normalViewPr>
  <p:slideViewPr>
    <p:cSldViewPr snapToGrid="0">
      <p:cViewPr varScale="1">
        <p:scale>
          <a:sx n="57" d="100"/>
          <a:sy n="57" d="100"/>
        </p:scale>
        <p:origin x="940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3041" y="6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EC4475-9547-48E7-917B-F8A8909A8F52}" type="datetimeFigureOut">
              <a:rPr lang="ru-RU" smtClean="0"/>
              <a:t>18.02.2019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60CD44-5F7D-4842-8CB6-7244ECD0C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879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6362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</a:br>
            <a:endParaRPr lang="ru-RU" sz="1200" dirty="0" smtClean="0">
              <a:solidFill>
                <a:schemeClr val="tx1">
                  <a:lumMod val="65000"/>
                  <a:lumOff val="3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3463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4331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6487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6042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2126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</a:br>
            <a:endParaRPr lang="ru-RU" sz="1200" dirty="0" smtClean="0">
              <a:solidFill>
                <a:schemeClr val="tx1">
                  <a:lumMod val="65000"/>
                  <a:lumOff val="3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0838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8571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2246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694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433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615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6152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4331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7338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5446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967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077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rgbClr val="FA9E1C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421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56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209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50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534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0">
                <a:solidFill>
                  <a:srgbClr val="008FD4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706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18.02.2019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925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18.02.2019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57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18.02.2019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528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30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484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983B2-1F90-40CB-B017-6ECDBA6DD4FE}" type="datetimeFigureOut">
              <a:rPr lang="ru-RU" smtClean="0"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58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10" Type="http://schemas.openxmlformats.org/officeDocument/2006/relationships/image" Target="../media/image48.png"/><Relationship Id="rId4" Type="http://schemas.openxmlformats.org/officeDocument/2006/relationships/image" Target="../media/image42.jpeg"/><Relationship Id="rId9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38805" y="-942103"/>
            <a:ext cx="9144000" cy="2387600"/>
          </a:xfrm>
        </p:spPr>
        <p:txBody>
          <a:bodyPr/>
          <a:lstStyle/>
          <a:p>
            <a:pPr algn="l"/>
            <a:r>
              <a:rPr lang="ru-RU" dirty="0"/>
              <a:t>«Мы – твои друзья!»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5224" y="1445497"/>
            <a:ext cx="10050127" cy="1655762"/>
          </a:xfrm>
        </p:spPr>
        <p:txBody>
          <a:bodyPr>
            <a:normAutofit/>
          </a:bodyPr>
          <a:lstStyle/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3.2. 	Как мы устроены и как за нами 	ухаживать: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600" dirty="0" smtClean="0">
                <a:cs typeface="Times New Roman" panose="02020603050405020304" pitchFamily="18" charset="0"/>
              </a:rPr>
              <a:t>	Как за нами ухаживать</a:t>
            </a:r>
            <a:endParaRPr lang="ru-RU" sz="3600" dirty="0">
              <a:cs typeface="Times New Roman" panose="02020603050405020304" pitchFamily="18" charset="0"/>
            </a:endParaRPr>
          </a:p>
          <a:p>
            <a:pPr algn="l"/>
            <a:endParaRPr lang="ru-RU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359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748128" y="431179"/>
            <a:ext cx="11270244" cy="132556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BD4A9B"/>
                </a:solidFill>
              </a:rPr>
              <a:t>Туалет для кошек и собак </a:t>
            </a:r>
            <a:endParaRPr lang="ru-RU" sz="4800" b="1" dirty="0">
              <a:solidFill>
                <a:srgbClr val="BD4A9B"/>
              </a:solidFill>
            </a:endParaRPr>
          </a:p>
        </p:txBody>
      </p:sp>
      <p:sp>
        <p:nvSpPr>
          <p:cNvPr id="5" name="Title 11"/>
          <p:cNvSpPr txBox="1">
            <a:spLocks/>
          </p:cNvSpPr>
          <p:nvPr/>
        </p:nvSpPr>
        <p:spPr>
          <a:xfrm>
            <a:off x="363762" y="1509770"/>
            <a:ext cx="988385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008FD4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rgbClr val="BD4A9B"/>
                </a:solidFill>
              </a:rPr>
              <a:t> </a:t>
            </a:r>
            <a:endParaRPr lang="ru-RU" sz="4800" b="1" dirty="0">
              <a:solidFill>
                <a:srgbClr val="BD4A9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21" y="1950013"/>
            <a:ext cx="4880072" cy="35678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063" y="1955362"/>
            <a:ext cx="4872756" cy="356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10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1"/>
          <p:cNvSpPr txBox="1">
            <a:spLocks/>
          </p:cNvSpPr>
          <p:nvPr/>
        </p:nvSpPr>
        <p:spPr>
          <a:xfrm>
            <a:off x="363762" y="1509770"/>
            <a:ext cx="988385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008FD4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rgbClr val="BD4A9B"/>
                </a:solidFill>
              </a:rPr>
              <a:t> </a:t>
            </a:r>
            <a:endParaRPr lang="ru-RU" sz="4800" b="1" dirty="0">
              <a:solidFill>
                <a:srgbClr val="BD4A9B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9628" y="644027"/>
            <a:ext cx="10230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BD4A9B"/>
                </a:solidFill>
                <a:cs typeface="Times New Roman" panose="02020603050405020304" pitchFamily="18" charset="0"/>
              </a:rPr>
              <a:t>Посмотрите видео и ответьте на вопросы:</a:t>
            </a:r>
            <a:endParaRPr lang="ru-RU" sz="3600" dirty="0">
              <a:solidFill>
                <a:srgbClr val="BD4A9B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514" y="1717277"/>
            <a:ext cx="48440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В каком возрасте нужно приучать кошек пользоваться лотком? 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Где лучше расположить кошачий лоток?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Что рекомендуется насыпать в кошачий лоток?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Что нужно делать каждый раз, когда вы помогаете родителям наполнять лоток? </a:t>
            </a:r>
            <a:endParaRPr lang="ru-RU" sz="2000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2" name="Гигиена для кошки (видео к разделу «Как мы устроены и как за нами ухаживать»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00440" y="1717277"/>
            <a:ext cx="5829957" cy="327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94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525661" y="2664950"/>
            <a:ext cx="8666339" cy="7401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6000" dirty="0" smtClean="0"/>
              <a:t>Как мы питаемся </a:t>
            </a:r>
            <a:endParaRPr lang="ru-RU" sz="6000" dirty="0"/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 rotWithShape="1">
          <a:blip r:embed="rId2"/>
          <a:srcRect l="11043" t="6555" r="10766" b="5002"/>
          <a:stretch/>
        </p:blipFill>
        <p:spPr>
          <a:xfrm>
            <a:off x="734466" y="1241915"/>
            <a:ext cx="2108767" cy="2943456"/>
          </a:xfrm>
          <a:prstGeom prst="rect">
            <a:avLst/>
          </a:prstGeom>
        </p:spPr>
      </p:pic>
      <p:pic>
        <p:nvPicPr>
          <p:cNvPr id="5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294" y="3397767"/>
            <a:ext cx="7450372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82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Название 2"/>
          <p:cNvSpPr>
            <a:spLocks noGrp="1"/>
          </p:cNvSpPr>
          <p:nvPr>
            <p:ph type="title"/>
          </p:nvPr>
        </p:nvSpPr>
        <p:spPr>
          <a:xfrm>
            <a:off x="376412" y="242156"/>
            <a:ext cx="10508565" cy="1325563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BD4A9B"/>
                </a:solidFill>
              </a:rPr>
              <a:t>Как должен питаться человек, чтобы быть здоровым</a:t>
            </a:r>
            <a:r>
              <a:rPr lang="en-US" b="1" dirty="0" smtClean="0">
                <a:solidFill>
                  <a:srgbClr val="BD4A9B"/>
                </a:solidFill>
              </a:rPr>
              <a:t>?</a:t>
            </a:r>
            <a:r>
              <a:rPr lang="ru-RU" b="1" dirty="0">
                <a:solidFill>
                  <a:srgbClr val="BD4A9B"/>
                </a:solidFill>
              </a:rPr>
              <a:t/>
            </a:r>
            <a:br>
              <a:rPr lang="ru-RU" b="1" dirty="0">
                <a:solidFill>
                  <a:srgbClr val="BD4A9B"/>
                </a:solidFill>
              </a:rPr>
            </a:br>
            <a:endParaRPr lang="ru-RU" b="1" dirty="0">
              <a:solidFill>
                <a:srgbClr val="BD4A9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18" y="3754265"/>
            <a:ext cx="2922092" cy="28638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356" y="1063415"/>
            <a:ext cx="3248112" cy="23560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59" y="1380283"/>
            <a:ext cx="3613717" cy="25634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803" y="3518313"/>
            <a:ext cx="3678489" cy="309980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33198" y="1699717"/>
            <a:ext cx="857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Белки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91443" y="3888403"/>
            <a:ext cx="12522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Углеводы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99292" y="1696815"/>
            <a:ext cx="861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Жиры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120292" y="3554912"/>
            <a:ext cx="28611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Витамины и </a:t>
            </a:r>
          </a:p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минеральные вещества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98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16254" y="520099"/>
            <a:ext cx="103018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ru-RU" sz="3600" b="1" dirty="0">
                <a:solidFill>
                  <a:srgbClr val="ED2226"/>
                </a:solidFill>
              </a:rPr>
              <a:t>Рацион</a:t>
            </a:r>
            <a:r>
              <a:rPr lang="ru-RU" sz="3600" b="1" dirty="0">
                <a:solidFill>
                  <a:srgbClr val="FF0000"/>
                </a:solidFill>
              </a:rPr>
              <a:t> – 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количество и состав пищи, рассчитанные на определённый срок.</a:t>
            </a:r>
            <a:endParaRPr lang="ru-RU" sz="36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5218" y="2404580"/>
            <a:ext cx="5835460" cy="3861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1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47472" y="273517"/>
            <a:ext cx="11412861" cy="132556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BD4A9B"/>
                </a:solidFill>
              </a:rPr>
              <a:t>Какие из этих продуктов подходят собакам и кошкам? </a:t>
            </a:r>
            <a:endParaRPr lang="ru-RU" sz="4800" b="1" dirty="0">
              <a:solidFill>
                <a:srgbClr val="BD4A9B"/>
              </a:solidFill>
            </a:endParaRPr>
          </a:p>
        </p:txBody>
      </p:sp>
      <p:pic>
        <p:nvPicPr>
          <p:cNvPr id="1032" name="Picture 8" descr="Related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7188" y="2042296"/>
            <a:ext cx="1877506" cy="1115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ÑÐ¾ÐºÐ¾Ð»Ð°Ð´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2970" y="2187288"/>
            <a:ext cx="1527404" cy="1018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mage result for ÐºÐ¾ÑÑÐ¾ÑÐºÐ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259" y="1872795"/>
            <a:ext cx="1566221" cy="1566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mage result for ÐºÐ¾ÑÑÐ¾ÑÐºÐ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78" y="1872795"/>
            <a:ext cx="1477392" cy="147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Image result for Ð¼ÑÑÐ¾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128" y="2157021"/>
            <a:ext cx="1835890" cy="108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Image result for Ð²Ð¸Ð½Ð¾Ð³ÑÐ°Ð´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622" y="1715329"/>
            <a:ext cx="1415382" cy="1769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774" y="3157591"/>
            <a:ext cx="2713313" cy="34389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902" y="3793765"/>
            <a:ext cx="2158434" cy="284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3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24619" y="1738000"/>
            <a:ext cx="9432123" cy="8519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5400" dirty="0" smtClean="0"/>
              <a:t>На прогулку выходи</a:t>
            </a:r>
            <a:endParaRPr lang="ru-RU" sz="5400" dirty="0"/>
          </a:p>
        </p:txBody>
      </p:sp>
      <p:pic>
        <p:nvPicPr>
          <p:cNvPr id="5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0292" y="1580165"/>
            <a:ext cx="1688738" cy="2853175"/>
          </a:xfrm>
          <a:prstGeom prst="rect">
            <a:avLst/>
          </a:prstGeom>
        </p:spPr>
      </p:pic>
      <p:pic>
        <p:nvPicPr>
          <p:cNvPr id="6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38" y="2571750"/>
            <a:ext cx="7735052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63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Посмотрите видео и ответьте на вопросы: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85514" y="1717277"/>
            <a:ext cx="482034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Сколько раз в день необходимо гулять  с собакой? 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Почему гулять с собакой очень полезно? 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Есть ли в видео информация о том, что прогулка нужна собакам еще и для того, чтобы ходить в туалет? </a:t>
            </a:r>
            <a:endParaRPr lang="ru-RU" sz="2000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2" name="Зарядка для собаки (видео к разделу «Как мы устроены и как за нами ухаживать»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33884" y="1809137"/>
            <a:ext cx="5323843" cy="299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64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8154" y="1463364"/>
            <a:ext cx="7290816" cy="48585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711" y="420078"/>
            <a:ext cx="10515600" cy="1325563"/>
          </a:xfrm>
        </p:spPr>
        <p:txBody>
          <a:bodyPr/>
          <a:lstStyle/>
          <a:p>
            <a:r>
              <a:rPr lang="ru-RU" b="1" dirty="0" smtClean="0"/>
              <a:t>Правила на прогулке</a:t>
            </a:r>
            <a:endParaRPr lang="ru-RU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4478" y="1690688"/>
            <a:ext cx="1842986" cy="17098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7296" y="4049747"/>
            <a:ext cx="1657350" cy="16573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98276" y="2853476"/>
            <a:ext cx="1606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УБЕРИ 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ЗА СВОИМ 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ПИТОМЦЕМ!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23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525661" y="2664950"/>
            <a:ext cx="8666339" cy="7401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6000" dirty="0" smtClean="0"/>
              <a:t>Бездомные животные</a:t>
            </a:r>
            <a:endParaRPr lang="ru-RU" sz="6000" dirty="0"/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 rotWithShape="1">
          <a:blip r:embed="rId2"/>
          <a:srcRect l="11043" t="6555" r="10766" b="5002"/>
          <a:stretch/>
        </p:blipFill>
        <p:spPr>
          <a:xfrm>
            <a:off x="734466" y="1241915"/>
            <a:ext cx="2108767" cy="2943456"/>
          </a:xfrm>
          <a:prstGeom prst="rect">
            <a:avLst/>
          </a:prstGeom>
        </p:spPr>
      </p:pic>
      <p:pic>
        <p:nvPicPr>
          <p:cNvPr id="5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294" y="3397767"/>
            <a:ext cx="7450372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2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570789"/>
            <a:ext cx="11347450" cy="2852737"/>
          </a:xfrm>
        </p:spPr>
        <p:txBody>
          <a:bodyPr/>
          <a:lstStyle/>
          <a:p>
            <a:pPr marL="1440000"/>
            <a:r>
              <a:rPr lang="ru-RU" dirty="0" smtClean="0"/>
              <a:t>А знаете ли вы…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36970" y="1703955"/>
            <a:ext cx="10288073" cy="3111236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Что необходимо домашним питомцам </a:t>
            </a:r>
            <a:r>
              <a:rPr lang="ru-RU" sz="3200" b="1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для хорошего </a:t>
            </a:r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самочувствия?</a:t>
            </a:r>
            <a:endParaRPr lang="ru-RU" sz="3200" b="1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endParaRPr lang="ru-RU" sz="3200" b="1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Как за ними ухаживать?</a:t>
            </a:r>
            <a:endParaRPr lang="ru-RU" sz="3200" b="1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endParaRPr lang="en-US" sz="3200" b="1" dirty="0" smtClean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Как </a:t>
            </a:r>
            <a:r>
              <a:rPr lang="ru-RU" sz="3200" b="1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помочь тем животным, у которых нет </a:t>
            </a:r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дома?</a:t>
            </a:r>
            <a:endParaRPr lang="ru-RU" sz="3200" b="1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97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85673" y="345670"/>
            <a:ext cx="10515600" cy="1325563"/>
          </a:xfrm>
        </p:spPr>
        <p:txBody>
          <a:bodyPr/>
          <a:lstStyle/>
          <a:p>
            <a:r>
              <a:rPr lang="ru-RU" dirty="0" smtClean="0"/>
              <a:t>Собака бывает кусачей…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952" y="1539999"/>
            <a:ext cx="5542048" cy="490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1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62169" y="2309988"/>
            <a:ext cx="103018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Волонтёр — 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человек, добровольно занимающийся</a:t>
            </a:r>
          </a:p>
          <a:p>
            <a:pPr lvl="0">
              <a:defRPr/>
            </a:pP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общественно-полезной деятельностью и не получающий за это денежного вознаграждения.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679" y="3827513"/>
            <a:ext cx="2999564" cy="3030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81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-174396"/>
            <a:ext cx="7663189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15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649863"/>
            <a:ext cx="10020055" cy="160669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 smtClean="0">
                <a:cs typeface="Times New Roman" panose="02020603050405020304" pitchFamily="18" charset="0"/>
              </a:rPr>
              <a:t>Один из самых крупных международных фондов защиты животных </a:t>
            </a:r>
            <a:r>
              <a:rPr lang="en-US" sz="3200" dirty="0" smtClean="0">
                <a:cs typeface="Times New Roman" panose="02020603050405020304" pitchFamily="18" charset="0"/>
              </a:rPr>
              <a:t>IFAW</a:t>
            </a:r>
            <a:r>
              <a:rPr lang="ru-RU" sz="3200" dirty="0" smtClean="0">
                <a:cs typeface="Times New Roman" panose="02020603050405020304" pitchFamily="18" charset="0"/>
              </a:rPr>
              <a:t> работает в 40 странах мира.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3200" dirty="0"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 smtClean="0">
                <a:ea typeface="Roboto" panose="02000000000000000000" pitchFamily="2" charset="0"/>
                <a:cs typeface="Times New Roman" panose="02020603050405020304" pitchFamily="18" charset="0"/>
              </a:rPr>
              <a:t>В России созданы и работают около 140 фондов помощи бездомным животным. </a:t>
            </a:r>
            <a:endParaRPr lang="ru-RU" sz="3200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815" y="3063334"/>
            <a:ext cx="3154686" cy="3956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28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30741" y="-1551334"/>
            <a:ext cx="11347450" cy="2852737"/>
          </a:xfrm>
        </p:spPr>
        <p:txBody>
          <a:bodyPr/>
          <a:lstStyle/>
          <a:p>
            <a:pPr marL="1440000"/>
            <a:r>
              <a:rPr lang="ru-RU" dirty="0" smtClean="0"/>
              <a:t>О чем эти пословицы? 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143136" y="1748875"/>
            <a:ext cx="10515600" cy="1500187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Как накормишь да напоишь, так и надоишь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Корми корову сытнее, молоко будет жирнее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Не гони коня кнутом, а гони его овсом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Верная указка – не кулак, а ласка.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Добрый пёс на ветер не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лает.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48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20619" y="883954"/>
            <a:ext cx="8830002" cy="539684"/>
          </a:xfrm>
        </p:spPr>
        <p:txBody>
          <a:bodyPr>
            <a:normAutofit/>
          </a:bodyPr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>
          <a:xfrm>
            <a:off x="839788" y="1802875"/>
            <a:ext cx="5592244" cy="4352827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AutoNum type="arabicParenR"/>
            </a:pPr>
            <a:r>
              <a:rPr lang="ru-RU" sz="2400" dirty="0" smtClean="0"/>
              <a:t>Понаблюдайте за своим питомцем и составьте описание его дня (сколько и в какие часы он спит, когда ест, играет и пр.) Если у вас нет питомца, помогите своим одноклассникам, у которых они есть.</a:t>
            </a:r>
          </a:p>
          <a:p>
            <a:pPr marL="342900" indent="-342900">
              <a:buAutoNum type="arabicParenR"/>
            </a:pPr>
            <a:r>
              <a:rPr lang="ru-RU" sz="2400" dirty="0" smtClean="0"/>
              <a:t>Нарисуйте плакат, призывающий ответственно относиться к домашним питомцам и помогать бездомным животным. </a:t>
            </a:r>
          </a:p>
          <a:p>
            <a:pPr marL="342900" indent="-342900">
              <a:buAutoNum type="arabicParenR"/>
            </a:pPr>
            <a:r>
              <a:rPr lang="ru-RU" sz="2400" dirty="0" smtClean="0"/>
              <a:t>Разузнайте, есть ли в вашем городе фонды и ассоциации, помогающие бездомным животным. Как они называются? </a:t>
            </a:r>
          </a:p>
        </p:txBody>
      </p:sp>
      <p:pic>
        <p:nvPicPr>
          <p:cNvPr id="14" name="Picture Placeholder 13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9902" r="9902"/>
          <a:stretch>
            <a:fillRect/>
          </a:stretch>
        </p:blipFill>
        <p:spPr>
          <a:xfrm>
            <a:off x="6568929" y="1954851"/>
            <a:ext cx="3875971" cy="306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16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154" y="459914"/>
            <a:ext cx="10515600" cy="1325563"/>
          </a:xfrm>
        </p:spPr>
        <p:txBody>
          <a:bodyPr/>
          <a:lstStyle/>
          <a:p>
            <a:r>
              <a:rPr lang="ru-RU" dirty="0" smtClean="0"/>
              <a:t>До новых встреч!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584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979" y="1021976"/>
            <a:ext cx="2606514" cy="4073653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824619" y="1738000"/>
            <a:ext cx="9432123" cy="8519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5400" dirty="0" smtClean="0"/>
              <a:t>Наш образ жизни</a:t>
            </a:r>
            <a:endParaRPr lang="ru-RU" sz="5400" dirty="0"/>
          </a:p>
        </p:txBody>
      </p:sp>
      <p:pic>
        <p:nvPicPr>
          <p:cNvPr id="6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38" y="2571750"/>
            <a:ext cx="7735052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70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736600" y="280458"/>
            <a:ext cx="10515600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BD4A9B"/>
                </a:solidFill>
              </a:rPr>
              <a:t>Что нужно человеку для хорошего самочувствия? </a:t>
            </a:r>
            <a:endParaRPr lang="ru-RU" b="1" dirty="0">
              <a:solidFill>
                <a:srgbClr val="BD4A9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069" y="1606021"/>
            <a:ext cx="7177776" cy="514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68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1" y="1549695"/>
            <a:ext cx="9417820" cy="4846598"/>
          </a:xfrm>
          <a:prstGeom prst="rect">
            <a:avLst/>
          </a:prstGeom>
        </p:spPr>
      </p:pic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458821" y="520768"/>
            <a:ext cx="10515600" cy="1325563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>
                <a:solidFill>
                  <a:srgbClr val="BD4A9B"/>
                </a:solidFill>
              </a:rPr>
              <a:t>Что </a:t>
            </a:r>
            <a:r>
              <a:rPr lang="en-US" b="1" dirty="0" err="1">
                <a:solidFill>
                  <a:srgbClr val="BD4A9B"/>
                </a:solidFill>
              </a:rPr>
              <a:t>нужно</a:t>
            </a:r>
            <a:r>
              <a:rPr lang="en-US" b="1" dirty="0">
                <a:solidFill>
                  <a:srgbClr val="BD4A9B"/>
                </a:solidFill>
              </a:rPr>
              <a:t> </a:t>
            </a:r>
            <a:r>
              <a:rPr lang="en-US" b="1" dirty="0" err="1" smtClean="0">
                <a:solidFill>
                  <a:srgbClr val="BD4A9B"/>
                </a:solidFill>
              </a:rPr>
              <a:t>питомцу</a:t>
            </a:r>
            <a:r>
              <a:rPr lang="en-US" b="1" dirty="0">
                <a:solidFill>
                  <a:srgbClr val="BD4A9B"/>
                </a:solidFill>
              </a:rPr>
              <a:t>, </a:t>
            </a:r>
            <a:r>
              <a:rPr lang="en-US" b="1" dirty="0" err="1">
                <a:solidFill>
                  <a:srgbClr val="BD4A9B"/>
                </a:solidFill>
              </a:rPr>
              <a:t>чтобы</a:t>
            </a:r>
            <a:r>
              <a:rPr lang="en-US" b="1" dirty="0">
                <a:solidFill>
                  <a:srgbClr val="BD4A9B"/>
                </a:solidFill>
              </a:rPr>
              <a:t> </a:t>
            </a:r>
            <a:r>
              <a:rPr lang="ru-RU" b="1" dirty="0" smtClean="0">
                <a:solidFill>
                  <a:srgbClr val="BD4A9B"/>
                </a:solidFill>
              </a:rPr>
              <a:t>он был здоров и весел?</a:t>
            </a:r>
            <a:r>
              <a:rPr lang="ru-RU" b="1" dirty="0">
                <a:solidFill>
                  <a:srgbClr val="BD4A9B"/>
                </a:solidFill>
              </a:rPr>
              <a:t/>
            </a:r>
            <a:br>
              <a:rPr lang="ru-RU" b="1" dirty="0">
                <a:solidFill>
                  <a:srgbClr val="BD4A9B"/>
                </a:solidFill>
              </a:rPr>
            </a:br>
            <a:endParaRPr lang="ru-RU" b="1" dirty="0">
              <a:solidFill>
                <a:srgbClr val="BD4A9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7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-174396"/>
            <a:ext cx="7663189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15" name="Текст 3"/>
          <p:cNvSpPr>
            <a:spLocks noGrp="1"/>
          </p:cNvSpPr>
          <p:nvPr>
            <p:ph type="body" sz="half" idx="2"/>
          </p:nvPr>
        </p:nvSpPr>
        <p:spPr>
          <a:xfrm>
            <a:off x="914399" y="2272433"/>
            <a:ext cx="10020055" cy="160669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 smtClean="0">
                <a:cs typeface="Times New Roman" panose="02020603050405020304" pitchFamily="18" charset="0"/>
              </a:rPr>
              <a:t>Собаки и кошки, которым хозяева организовали правильный режим дня, более спокойные и уравновешенные по сравнению с животными,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 smtClean="0">
                <a:cs typeface="Times New Roman" panose="02020603050405020304" pitchFamily="18" charset="0"/>
              </a:rPr>
              <a:t> у которых нет четкого расписания.</a:t>
            </a:r>
            <a:endParaRPr lang="ru-RU" sz="3200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479" y="3175072"/>
            <a:ext cx="2608600" cy="34032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5921" y="3075779"/>
            <a:ext cx="4456480" cy="34032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30705"/>
            <a:ext cx="2385940" cy="93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23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-174396"/>
            <a:ext cx="7663189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15" name="Текст 3"/>
          <p:cNvSpPr>
            <a:spLocks noGrp="1"/>
          </p:cNvSpPr>
          <p:nvPr>
            <p:ph type="body" sz="half" idx="2"/>
          </p:nvPr>
        </p:nvSpPr>
        <p:spPr>
          <a:xfrm>
            <a:off x="914399" y="2239442"/>
            <a:ext cx="10020055" cy="160669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 smtClean="0">
                <a:cs typeface="Times New Roman" panose="02020603050405020304" pitchFamily="18" charset="0"/>
              </a:rPr>
              <a:t>Ученые полагают, что кошки и собаки так же, как и люди, видят сны. </a:t>
            </a:r>
            <a:endParaRPr lang="ru-RU" sz="3200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144" y="5313290"/>
            <a:ext cx="3672793" cy="133348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143" y="4369780"/>
            <a:ext cx="952304" cy="6234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878" y="4956668"/>
            <a:ext cx="553331" cy="41986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887" y="2816661"/>
            <a:ext cx="4613568" cy="324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55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826784" y="431179"/>
            <a:ext cx="11270244" cy="132556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BD4A9B"/>
                </a:solidFill>
              </a:rPr>
              <a:t>Все по местам! </a:t>
            </a:r>
            <a:endParaRPr lang="ru-RU" sz="4800" b="1" dirty="0">
              <a:solidFill>
                <a:srgbClr val="BD4A9B"/>
              </a:solidFill>
            </a:endParaRPr>
          </a:p>
        </p:txBody>
      </p:sp>
      <p:sp>
        <p:nvSpPr>
          <p:cNvPr id="5" name="Title 11"/>
          <p:cNvSpPr txBox="1">
            <a:spLocks/>
          </p:cNvSpPr>
          <p:nvPr/>
        </p:nvSpPr>
        <p:spPr>
          <a:xfrm>
            <a:off x="363762" y="1509770"/>
            <a:ext cx="988385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008FD4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rgbClr val="BD4A9B"/>
                </a:solidFill>
              </a:rPr>
              <a:t> </a:t>
            </a:r>
            <a:endParaRPr lang="ru-RU" sz="4800" b="1" dirty="0">
              <a:solidFill>
                <a:srgbClr val="BD4A9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73736" y="2222243"/>
            <a:ext cx="4392506" cy="3751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68" y="2209818"/>
            <a:ext cx="4407055" cy="376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65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808" y="1986252"/>
            <a:ext cx="2884026" cy="288402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178" y="1924423"/>
            <a:ext cx="2952558" cy="2952558"/>
          </a:xfrm>
          <a:prstGeom prst="rect">
            <a:avLst/>
          </a:prstGeom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826784" y="43906"/>
            <a:ext cx="11270244" cy="132556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BD4A9B"/>
                </a:solidFill>
              </a:rPr>
              <a:t>После той чудесной стрижки…   </a:t>
            </a:r>
            <a:endParaRPr lang="ru-RU" sz="4800" b="1" dirty="0">
              <a:solidFill>
                <a:srgbClr val="BD4A9B"/>
              </a:solidFill>
            </a:endParaRPr>
          </a:p>
        </p:txBody>
      </p:sp>
      <p:sp>
        <p:nvSpPr>
          <p:cNvPr id="5" name="Title 11"/>
          <p:cNvSpPr txBox="1">
            <a:spLocks/>
          </p:cNvSpPr>
          <p:nvPr/>
        </p:nvSpPr>
        <p:spPr>
          <a:xfrm>
            <a:off x="525990" y="1509770"/>
            <a:ext cx="988385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008FD4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rgbClr val="BD4A9B"/>
                </a:solidFill>
              </a:rPr>
              <a:t> </a:t>
            </a:r>
            <a:endParaRPr lang="ru-RU" sz="4800" b="1" dirty="0">
              <a:solidFill>
                <a:srgbClr val="BD4A9B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536" y="1995008"/>
            <a:ext cx="2883414" cy="288341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648" y="1934385"/>
            <a:ext cx="2952558" cy="295255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53" y="1977334"/>
            <a:ext cx="2883414" cy="288341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70" y="1932966"/>
            <a:ext cx="2952558" cy="295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81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9 страниц_2" id="{6FE5DA5B-B06A-42C5-A8E5-5D309D52E4BE}" vid="{9BC02548-A484-4D6B-A6E9-C6B722E5793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 страниц_2</Template>
  <TotalTime>4274</TotalTime>
  <Words>462</Words>
  <Application>Microsoft Office PowerPoint</Application>
  <PresentationFormat>Широкоэкранный</PresentationFormat>
  <Paragraphs>90</Paragraphs>
  <Slides>25</Slides>
  <Notes>18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Roboto</vt:lpstr>
      <vt:lpstr>Times New Roman</vt:lpstr>
      <vt:lpstr>Тема Office</vt:lpstr>
      <vt:lpstr>«Мы – твои друзья!»</vt:lpstr>
      <vt:lpstr>А знаете ли вы…</vt:lpstr>
      <vt:lpstr>Презентация PowerPoint</vt:lpstr>
      <vt:lpstr>Что нужно человеку для хорошего самочувствия? </vt:lpstr>
      <vt:lpstr>Что нужно питомцу, чтобы он был здоров и весел? </vt:lpstr>
      <vt:lpstr>Это интересно!</vt:lpstr>
      <vt:lpstr>Это интересно!</vt:lpstr>
      <vt:lpstr>Все по местам! </vt:lpstr>
      <vt:lpstr>После той чудесной стрижки…   </vt:lpstr>
      <vt:lpstr>Туалет для кошек и собак </vt:lpstr>
      <vt:lpstr>Презентация PowerPoint</vt:lpstr>
      <vt:lpstr>Презентация PowerPoint</vt:lpstr>
      <vt:lpstr>Как должен питаться человек, чтобы быть здоровым? </vt:lpstr>
      <vt:lpstr>Презентация PowerPoint</vt:lpstr>
      <vt:lpstr>Какие из этих продуктов подходят собакам и кошкам? </vt:lpstr>
      <vt:lpstr>Презентация PowerPoint</vt:lpstr>
      <vt:lpstr>Посмотрите видео и ответьте на вопросы:</vt:lpstr>
      <vt:lpstr>Правила на прогулке</vt:lpstr>
      <vt:lpstr>Презентация PowerPoint</vt:lpstr>
      <vt:lpstr>Собака бывает кусачей… </vt:lpstr>
      <vt:lpstr>Презентация PowerPoint</vt:lpstr>
      <vt:lpstr>Это интересно!</vt:lpstr>
      <vt:lpstr>О чем эти пословицы? </vt:lpstr>
      <vt:lpstr>Домашнее задание</vt:lpstr>
      <vt:lpstr>До новых встреч!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«Мы – твои друзья!»</dc:title>
  <dc:creator>Анна Гостяева</dc:creator>
  <cp:lastModifiedBy>Varenova,Mariya,MOSCOW,Educational programs division</cp:lastModifiedBy>
  <cp:revision>166</cp:revision>
  <dcterms:created xsi:type="dcterms:W3CDTF">2018-12-12T13:26:03Z</dcterms:created>
  <dcterms:modified xsi:type="dcterms:W3CDTF">2019-02-18T13:00:12Z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ada0a2f-b917-4d51-b0d0-d418a10c8b23_Enabled">
    <vt:lpwstr>True</vt:lpwstr>
  </property>
  <property fmtid="{D5CDD505-2E9C-101B-9397-08002B2CF9AE}" pid="3" name="MSIP_Label_1ada0a2f-b917-4d51-b0d0-d418a10c8b23_SiteId">
    <vt:lpwstr>12a3af23-a769-4654-847f-958f3d479f4a</vt:lpwstr>
  </property>
  <property fmtid="{D5CDD505-2E9C-101B-9397-08002B2CF9AE}" pid="4" name="MSIP_Label_1ada0a2f-b917-4d51-b0d0-d418a10c8b23_Owner">
    <vt:lpwstr>Mariya.Varenova@ru.nestle.com</vt:lpwstr>
  </property>
  <property fmtid="{D5CDD505-2E9C-101B-9397-08002B2CF9AE}" pid="5" name="MSIP_Label_1ada0a2f-b917-4d51-b0d0-d418a10c8b23_SetDate">
    <vt:lpwstr>2018-12-18T11:17:12.7735098Z</vt:lpwstr>
  </property>
  <property fmtid="{D5CDD505-2E9C-101B-9397-08002B2CF9AE}" pid="6" name="MSIP_Label_1ada0a2f-b917-4d51-b0d0-d418a10c8b23_Name">
    <vt:lpwstr>General Use</vt:lpwstr>
  </property>
  <property fmtid="{D5CDD505-2E9C-101B-9397-08002B2CF9AE}" pid="7" name="MSIP_Label_1ada0a2f-b917-4d51-b0d0-d418a10c8b23_Application">
    <vt:lpwstr>Microsoft Azure Information Protection</vt:lpwstr>
  </property>
  <property fmtid="{D5CDD505-2E9C-101B-9397-08002B2CF9AE}" pid="8" name="MSIP_Label_1ada0a2f-b917-4d51-b0d0-d418a10c8b23_Extended_MSFT_Method">
    <vt:lpwstr>Automatic</vt:lpwstr>
  </property>
  <property fmtid="{D5CDD505-2E9C-101B-9397-08002B2CF9AE}" pid="9" name="Sensitivity">
    <vt:lpwstr>General Use</vt:lpwstr>
  </property>
</Properties>
</file>