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79" r:id="rId4"/>
    <p:sldId id="266" r:id="rId5"/>
    <p:sldId id="267" r:id="rId6"/>
    <p:sldId id="268" r:id="rId7"/>
    <p:sldId id="260" r:id="rId8"/>
    <p:sldId id="281" r:id="rId9"/>
    <p:sldId id="280" r:id="rId10"/>
    <p:sldId id="269" r:id="rId11"/>
    <p:sldId id="270" r:id="rId12"/>
    <p:sldId id="264" r:id="rId13"/>
    <p:sldId id="277" r:id="rId14"/>
    <p:sldId id="282" r:id="rId15"/>
    <p:sldId id="272" r:id="rId16"/>
    <p:sldId id="274" r:id="rId17"/>
    <p:sldId id="273" r:id="rId18"/>
    <p:sldId id="276" r:id="rId19"/>
    <p:sldId id="263" r:id="rId20"/>
    <p:sldId id="283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226"/>
    <a:srgbClr val="BD4A9B"/>
    <a:srgbClr val="008FD4"/>
    <a:srgbClr val="FA9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819" autoAdjust="0"/>
  </p:normalViewPr>
  <p:slideViewPr>
    <p:cSldViewPr snapToGrid="0">
      <p:cViewPr varScale="1">
        <p:scale>
          <a:sx n="62" d="100"/>
          <a:sy n="62" d="100"/>
        </p:scale>
        <p:origin x="82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756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06.03.2019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23288" y="-1061886"/>
            <a:ext cx="10219065" cy="2387600"/>
          </a:xfrm>
        </p:spPr>
        <p:txBody>
          <a:bodyPr/>
          <a:lstStyle/>
          <a:p>
            <a:pPr algn="l"/>
            <a:r>
              <a:rPr lang="ru-RU" dirty="0" smtClean="0"/>
              <a:t>«Мы </a:t>
            </a:r>
            <a:r>
              <a:rPr lang="ru-RU" dirty="0"/>
              <a:t>– твои друзья!»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24305" y="1564253"/>
            <a:ext cx="9972226" cy="1655762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3.1. Как мы </a:t>
            </a:r>
            <a:r>
              <a:rPr lang="ru-RU" dirty="0" smtClean="0">
                <a:solidFill>
                  <a:srgbClr val="FF0000"/>
                </a:solidFill>
              </a:rPr>
              <a:t>устроены </a:t>
            </a:r>
            <a:r>
              <a:rPr lang="ru-RU" dirty="0" smtClean="0">
                <a:solidFill>
                  <a:srgbClr val="FF0000"/>
                </a:solidFill>
              </a:rPr>
              <a:t>и как за нами ухаживать</a:t>
            </a:r>
          </a:p>
          <a:p>
            <a:pPr algn="l"/>
            <a:r>
              <a:rPr lang="ru-RU" dirty="0" smtClean="0"/>
              <a:t>	Четыре лапы, хвост и не только…</a:t>
            </a:r>
            <a:endParaRPr lang="ru-RU" dirty="0"/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442" y="1095986"/>
            <a:ext cx="4785173" cy="1023797"/>
          </a:xfrm>
        </p:spPr>
        <p:txBody>
          <a:bodyPr>
            <a:normAutofit/>
          </a:bodyPr>
          <a:lstStyle/>
          <a:p>
            <a:pPr marL="1080000" algn="l">
              <a:lnSpc>
                <a:spcPct val="150000"/>
              </a:lnSpc>
            </a:pPr>
            <a:r>
              <a:rPr lang="ru-RU" sz="3600" dirty="0" smtClean="0">
                <a:solidFill>
                  <a:srgbClr val="ED2226"/>
                </a:solidFill>
              </a:rPr>
              <a:t>Органы чувств</a:t>
            </a:r>
            <a:r>
              <a:rPr lang="ru-RU" sz="3600" dirty="0" smtClean="0"/>
              <a:t> </a:t>
            </a:r>
            <a:r>
              <a:rPr lang="ru-RU" sz="3600" b="0" dirty="0">
                <a:solidFill>
                  <a:srgbClr val="ED2226"/>
                </a:solidFill>
              </a:rPr>
              <a:t>– </a:t>
            </a:r>
            <a:endParaRPr lang="ru-RU" sz="3600" dirty="0">
              <a:solidFill>
                <a:srgbClr val="ED222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804" y="3840155"/>
            <a:ext cx="2812375" cy="30178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69326" y="2119783"/>
            <a:ext cx="10340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структуры организма, которые воспринимают информацию из внешнего мира.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5803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007" y="1487880"/>
            <a:ext cx="8064119" cy="53760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Органы чувств человека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524781" y="4675785"/>
            <a:ext cx="666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Вкус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13756" y="3766384"/>
            <a:ext cx="1289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Обоняние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00251" y="3286736"/>
            <a:ext cx="67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Слух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430" y="2574130"/>
            <a:ext cx="9733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Зрение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3488" y="1997573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Осязание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6967686" y="2244330"/>
            <a:ext cx="1316507" cy="30670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1" idx="1"/>
          </p:cNvCxnSpPr>
          <p:nvPr/>
        </p:nvCxnSpPr>
        <p:spPr>
          <a:xfrm flipH="1">
            <a:off x="6551629" y="3486791"/>
            <a:ext cx="2148622" cy="345609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2253006" y="4474176"/>
            <a:ext cx="3450210" cy="48432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0" idx="3"/>
          </p:cNvCxnSpPr>
          <p:nvPr/>
        </p:nvCxnSpPr>
        <p:spPr>
          <a:xfrm flipV="1">
            <a:off x="2802891" y="3686846"/>
            <a:ext cx="2831863" cy="27959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2" idx="3"/>
          </p:cNvCxnSpPr>
          <p:nvPr/>
        </p:nvCxnSpPr>
        <p:spPr>
          <a:xfrm>
            <a:off x="2497773" y="2774185"/>
            <a:ext cx="2620982" cy="547399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59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1759"/>
            <a:ext cx="5408502" cy="31850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/>
              <a:t>Органы чувств собак и кошек</a:t>
            </a:r>
            <a:endParaRPr lang="ru-RU" sz="4000" dirty="0"/>
          </a:p>
        </p:txBody>
      </p:sp>
      <p:sp>
        <p:nvSpPr>
          <p:cNvPr id="7" name="Текст 3"/>
          <p:cNvSpPr>
            <a:spLocks noGrp="1"/>
          </p:cNvSpPr>
          <p:nvPr>
            <p:ph idx="1"/>
          </p:nvPr>
        </p:nvSpPr>
        <p:spPr>
          <a:xfrm>
            <a:off x="4862681" y="1604916"/>
            <a:ext cx="6172200" cy="507869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800" dirty="0">
                <a:ea typeface="Roboto" panose="02000000000000000000" pitchFamily="2" charset="0"/>
                <a:cs typeface="Roboto" panose="02000000000000000000" pitchFamily="2" charset="0"/>
              </a:rPr>
              <a:t>У собак и кошек есть те же самые пять органов чувств, что и у людей:</a:t>
            </a:r>
          </a:p>
          <a:p>
            <a:endParaRPr lang="ru-RU" sz="2000" b="1" dirty="0"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8FD4"/>
                </a:solidFill>
                <a:ea typeface="Roboto" panose="02000000000000000000" pitchFamily="2" charset="0"/>
                <a:cs typeface="Roboto" panose="02000000000000000000" pitchFamily="2" charset="0"/>
              </a:rPr>
              <a:t>Осязание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8FD4"/>
                </a:solidFill>
                <a:ea typeface="Roboto" panose="02000000000000000000" pitchFamily="2" charset="0"/>
                <a:cs typeface="Roboto" panose="02000000000000000000" pitchFamily="2" charset="0"/>
              </a:rPr>
              <a:t>Слух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8FD4"/>
                </a:solidFill>
                <a:ea typeface="Roboto" panose="02000000000000000000" pitchFamily="2" charset="0"/>
                <a:cs typeface="Roboto" panose="02000000000000000000" pitchFamily="2" charset="0"/>
              </a:rPr>
              <a:t>Зрение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8FD4"/>
                </a:solidFill>
                <a:ea typeface="Roboto" panose="02000000000000000000" pitchFamily="2" charset="0"/>
                <a:cs typeface="Roboto" panose="02000000000000000000" pitchFamily="2" charset="0"/>
              </a:rPr>
              <a:t>Обоняние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8FD4"/>
                </a:solidFill>
                <a:ea typeface="Roboto" panose="02000000000000000000" pitchFamily="2" charset="0"/>
                <a:cs typeface="Roboto" panose="02000000000000000000" pitchFamily="2" charset="0"/>
              </a:rPr>
              <a:t>Вкус</a:t>
            </a:r>
          </a:p>
          <a:p>
            <a:endParaRPr lang="ru-RU" sz="2000" dirty="0"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800" dirty="0">
                <a:ea typeface="Roboto" panose="02000000000000000000" pitchFamily="2" charset="0"/>
                <a:cs typeface="Roboto" panose="02000000000000000000" pitchFamily="2" charset="0"/>
              </a:rPr>
              <a:t>Однако, не все они развиты так,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800" dirty="0">
                <a:ea typeface="Roboto" panose="02000000000000000000" pitchFamily="2" charset="0"/>
                <a:cs typeface="Roboto" panose="02000000000000000000" pitchFamily="2" charset="0"/>
              </a:rPr>
              <a:t>как у человека.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678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114" y="375758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Посмотрите занимательное видео </a:t>
            </a:r>
            <a:r>
              <a:rPr lang="ru-RU" b="1" dirty="0" smtClean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об органах чувств кошек! </a:t>
            </a:r>
            <a:endParaRPr lang="ru-RU" dirty="0"/>
          </a:p>
        </p:txBody>
      </p:sp>
      <p:pic>
        <p:nvPicPr>
          <p:cNvPr id="7" name="Удивительные способности кошек (видео к разделу «Как мы устроены и как за нами у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3114" y="2019870"/>
            <a:ext cx="5796507" cy="326053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72565" y="1605200"/>
            <a:ext cx="5181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u="sng" dirty="0" smtClean="0"/>
              <a:t>Ответьте на вопросы: </a:t>
            </a:r>
          </a:p>
          <a:p>
            <a:pPr marL="514350" lvl="0" indent="-514350">
              <a:buAutoNum type="arabicParenR"/>
            </a:pPr>
            <a:r>
              <a:rPr lang="ru-RU" dirty="0" smtClean="0"/>
              <a:t>Почему </a:t>
            </a:r>
            <a:r>
              <a:rPr lang="ru-RU" dirty="0"/>
              <a:t>кошки так боятся звука пылесоса? </a:t>
            </a:r>
          </a:p>
          <a:p>
            <a:pPr marL="514350" lvl="0" indent="-514350">
              <a:buAutoNum type="arabicParenR"/>
            </a:pPr>
            <a:r>
              <a:rPr lang="ru-RU" dirty="0" smtClean="0"/>
              <a:t>Что помогает </a:t>
            </a:r>
            <a:r>
              <a:rPr lang="ru-RU" dirty="0"/>
              <a:t>кошкам видеть в темноте? </a:t>
            </a:r>
            <a:endParaRPr lang="ru-RU" dirty="0" smtClean="0"/>
          </a:p>
          <a:p>
            <a:pPr marL="514350" lvl="0" indent="-514350">
              <a:buAutoNum type="arabicParenR"/>
            </a:pPr>
            <a:r>
              <a:rPr lang="ru-RU" dirty="0" smtClean="0"/>
              <a:t>Для </a:t>
            </a:r>
            <a:r>
              <a:rPr lang="ru-RU" dirty="0"/>
              <a:t>чего кошкам </a:t>
            </a:r>
            <a:r>
              <a:rPr lang="ru-RU" dirty="0" smtClean="0"/>
              <a:t>хвост?</a:t>
            </a:r>
          </a:p>
          <a:p>
            <a:pPr marL="514350" lvl="0" indent="-514350">
              <a:buAutoNum type="arabicParenR"/>
            </a:pPr>
            <a:r>
              <a:rPr lang="ru-RU" dirty="0" smtClean="0"/>
              <a:t>Почему </a:t>
            </a:r>
            <a:r>
              <a:rPr lang="ru-RU" dirty="0"/>
              <a:t>мужчинам можно брить усы, а кошкам нет? </a:t>
            </a:r>
            <a:endParaRPr lang="en-US" dirty="0"/>
          </a:p>
          <a:p>
            <a:endParaRPr lang="ru-RU" sz="3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56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98319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Посмотрите занимательное видео </a:t>
            </a:r>
            <a:r>
              <a:rPr lang="ru-RU" b="1" dirty="0" smtClean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об органах чувств собак! </a:t>
            </a:r>
            <a:endParaRPr lang="ru-RU" dirty="0"/>
          </a:p>
        </p:txBody>
      </p:sp>
      <p:pic>
        <p:nvPicPr>
          <p:cNvPr id="8" name="Удивительные способности собак (видео к разделу «Как мы устроены и как за нами у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72200" y="2543175"/>
            <a:ext cx="5181600" cy="291465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u="sng" dirty="0" smtClean="0"/>
              <a:t>Ответьте на вопросы: </a:t>
            </a:r>
            <a:endParaRPr lang="en-US" b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1445" y="2396151"/>
            <a:ext cx="6019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kern="1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  <a:cs typeface="Tahoma" panose="020B0604030504040204" pitchFamily="34" charset="0"/>
              </a:rPr>
              <a:t>Могут ли собаки в темноте определить, где находятся движущиеся предметы? </a:t>
            </a:r>
            <a:endParaRPr lang="ru-RU" sz="2800" kern="150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Andale Sans UI"/>
              <a:cs typeface="Tahoma" panose="020B060403050404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kern="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  <a:cs typeface="Tahoma" panose="020B0604030504040204" pitchFamily="34" charset="0"/>
              </a:rPr>
              <a:t>Какой из органов чувств самый развитый у собак? 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Различают ли собаки цвета? Насколько хорошо?  </a:t>
            </a:r>
            <a:endParaRPr lang="en-US" sz="2800" kern="150" dirty="0">
              <a:solidFill>
                <a:schemeClr val="tx1">
                  <a:lumMod val="50000"/>
                  <a:lumOff val="50000"/>
                </a:schemeClr>
              </a:solidFill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86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 </a:t>
            </a:r>
            <a:endParaRPr lang="ru-RU" sz="4000" dirty="0"/>
          </a:p>
        </p:txBody>
      </p:sp>
      <p:sp>
        <p:nvSpPr>
          <p:cNvPr id="10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589132"/>
            <a:ext cx="5288057" cy="3884071"/>
          </a:xfrm>
        </p:spPr>
        <p:txBody>
          <a:bodyPr>
            <a:normAutofit/>
          </a:bodyPr>
          <a:lstStyle/>
          <a:p>
            <a:endParaRPr lang="ru-RU" sz="2800" b="1" dirty="0"/>
          </a:p>
          <a:p>
            <a:r>
              <a:rPr lang="ru-RU" sz="3600" b="1" dirty="0" smtClean="0"/>
              <a:t>А знаете ли вы, как слышит сверчок?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34" y="987425"/>
            <a:ext cx="6051507" cy="4873625"/>
          </a:xfrm>
        </p:spPr>
      </p:pic>
      <p:sp>
        <p:nvSpPr>
          <p:cNvPr id="5" name="Прямоугольник 4"/>
          <p:cNvSpPr/>
          <p:nvPr/>
        </p:nvSpPr>
        <p:spPr>
          <a:xfrm>
            <a:off x="839788" y="476531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kern="150" dirty="0">
                <a:latin typeface="Calibri" panose="020F0502020204030204" pitchFamily="34" charset="0"/>
                <a:ea typeface="Andale Sans UI"/>
                <a:cs typeface="Tahoma" panose="020B0604030504040204" pitchFamily="34" charset="0"/>
              </a:rPr>
              <a:t> </a:t>
            </a:r>
            <a:r>
              <a:rPr lang="ru-RU" sz="4000" b="1" kern="150" dirty="0" smtClean="0">
                <a:solidFill>
                  <a:srgbClr val="ED2226"/>
                </a:solidFill>
                <a:latin typeface="Calibri" panose="020F0502020204030204" pitchFamily="34" charset="0"/>
                <a:ea typeface="Andale Sans UI"/>
                <a:cs typeface="Tahoma" panose="020B0604030504040204" pitchFamily="34" charset="0"/>
              </a:rPr>
              <a:t>ПРИ ПОМОЩИ ЛАПОК</a:t>
            </a:r>
            <a:endParaRPr lang="en-US" sz="4000" b="1" kern="150" dirty="0">
              <a:solidFill>
                <a:srgbClr val="ED2226"/>
              </a:solidFill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65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440935"/>
            <a:ext cx="7157800" cy="348590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endParaRPr lang="ru-RU" sz="2800" dirty="0" smtClean="0"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ea typeface="Roboto" panose="02000000000000000000" pitchFamily="2" charset="0"/>
                <a:cs typeface="Roboto" panose="02000000000000000000" pitchFamily="2" charset="0"/>
              </a:rPr>
              <a:t>А </a:t>
            </a:r>
            <a:r>
              <a:rPr lang="ru-RU" sz="3600" b="1" dirty="0">
                <a:ea typeface="Roboto" panose="02000000000000000000" pitchFamily="2" charset="0"/>
                <a:cs typeface="Roboto" panose="02000000000000000000" pitchFamily="2" charset="0"/>
              </a:rPr>
              <a:t>знаете ли вы, что даже ослепнув,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b="1" dirty="0">
                <a:ea typeface="Roboto" panose="02000000000000000000" pitchFamily="2" charset="0"/>
                <a:cs typeface="Roboto" panose="02000000000000000000" pitchFamily="2" charset="0"/>
              </a:rPr>
              <a:t>змея </a:t>
            </a:r>
            <a:r>
              <a:rPr lang="ru-RU" sz="3600" b="1" dirty="0" smtClean="0">
                <a:ea typeface="Roboto" panose="02000000000000000000" pitchFamily="2" charset="0"/>
                <a:cs typeface="Roboto" panose="02000000000000000000" pitchFamily="2" charset="0"/>
              </a:rPr>
              <a:t>продолжает безошибочно охотиться.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600" b="1" dirty="0" smtClean="0">
                <a:ea typeface="Roboto" panose="02000000000000000000" pitchFamily="2" charset="0"/>
                <a:cs typeface="Roboto" panose="02000000000000000000" pitchFamily="2" charset="0"/>
              </a:rPr>
              <a:t>Что ей в этом помогает?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6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90" y="1892618"/>
            <a:ext cx="4223208" cy="34233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9788" y="518181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kern="150" dirty="0">
                <a:latin typeface="Calibri" panose="020F0502020204030204" pitchFamily="34" charset="0"/>
                <a:ea typeface="Andale Sans UI"/>
                <a:cs typeface="Tahoma" panose="020B0604030504040204" pitchFamily="34" charset="0"/>
              </a:rPr>
              <a:t> </a:t>
            </a:r>
            <a:r>
              <a:rPr lang="ru-RU" sz="4000" b="1" kern="150" dirty="0" smtClean="0">
                <a:solidFill>
                  <a:srgbClr val="ED2226"/>
                </a:solidFill>
                <a:latin typeface="Calibri" panose="020F0502020204030204" pitchFamily="34" charset="0"/>
                <a:ea typeface="Andale Sans UI"/>
                <a:cs typeface="Tahoma" panose="020B0604030504040204" pitchFamily="34" charset="0"/>
              </a:rPr>
              <a:t>ИНФРАКРАСНОЕ ЗРЕНИЕ</a:t>
            </a:r>
            <a:endParaRPr lang="en-US" sz="4000" b="1" kern="150" dirty="0">
              <a:solidFill>
                <a:srgbClr val="ED2226"/>
              </a:solidFill>
              <a:latin typeface="Times New Roman" panose="02020603050405020304" pitchFamily="18" charset="0"/>
              <a:ea typeface="Andale Sans UI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01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834793"/>
            <a:ext cx="6257048" cy="2600730"/>
          </a:xfrm>
        </p:spPr>
        <p:txBody>
          <a:bodyPr>
            <a:normAutofit/>
          </a:bodyPr>
          <a:lstStyle/>
          <a:p>
            <a:endParaRPr lang="ru-RU" sz="2800" b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ea typeface="Roboto" panose="02000000000000000000" pitchFamily="2" charset="0"/>
                <a:cs typeface="Roboto" panose="02000000000000000000" pitchFamily="2" charset="0"/>
              </a:rPr>
              <a:t>У </a:t>
            </a:r>
            <a:r>
              <a:rPr lang="ru-RU" sz="3200" b="1" dirty="0">
                <a:ea typeface="Roboto" panose="02000000000000000000" pitchFamily="2" charset="0"/>
                <a:cs typeface="Roboto" panose="02000000000000000000" pitchFamily="2" charset="0"/>
              </a:rPr>
              <a:t>летучих мышей очень маленькие глаза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ea typeface="Roboto" panose="02000000000000000000" pitchFamily="2" charset="0"/>
                <a:cs typeface="Roboto" panose="02000000000000000000" pitchFamily="2" charset="0"/>
              </a:rPr>
              <a:t>и они почти ничего не видят</a:t>
            </a:r>
            <a:r>
              <a:rPr lang="ru-RU" sz="3200" b="1" dirty="0" smtClean="0"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ea typeface="Roboto" panose="02000000000000000000" pitchFamily="2" charset="0"/>
                <a:cs typeface="Roboto" panose="02000000000000000000" pitchFamily="2" charset="0"/>
              </a:rPr>
              <a:t>Как же они охотятся?</a:t>
            </a:r>
          </a:p>
          <a:p>
            <a:endParaRPr lang="ru-RU" sz="2800" dirty="0"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sz="28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760" y="540829"/>
            <a:ext cx="7177972" cy="47853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9788" y="4956812"/>
            <a:ext cx="6294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ED2226"/>
                </a:solidFill>
              </a:rPr>
              <a:t>Им помогает ЭХОЛОКАЦИЯ</a:t>
            </a:r>
            <a:endParaRPr lang="ru-RU" sz="4000" b="1" dirty="0">
              <a:solidFill>
                <a:srgbClr val="ED2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1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-478481"/>
            <a:ext cx="10515600" cy="187243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Выберите номера правильных ответов и </a:t>
            </a:r>
            <a:br>
              <a:rPr lang="ru-RU" sz="2800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800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буквы алфавита, которым соответствуют эти номера. </a:t>
            </a:r>
            <a:br>
              <a:rPr lang="ru-RU" sz="2800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2800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Какое слово получилось?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252" y="1816351"/>
            <a:ext cx="4716796" cy="413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5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563" y="-1543801"/>
            <a:ext cx="10515600" cy="2852737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5015" y="1308936"/>
            <a:ext cx="10515600" cy="3593002"/>
          </a:xfrm>
        </p:spPr>
        <p:txBody>
          <a:bodyPr>
            <a:normAutofit/>
          </a:bodyPr>
          <a:lstStyle/>
          <a:p>
            <a:pPr marL="1440000">
              <a:lnSpc>
                <a:spcPct val="150000"/>
              </a:lnSpc>
            </a:pPr>
            <a:r>
              <a:rPr lang="ru-RU" sz="3200" b="1" dirty="0"/>
              <a:t>Как устроено </a:t>
            </a:r>
            <a:r>
              <a:rPr lang="ru-RU" sz="3200" b="1" dirty="0" smtClean="0"/>
              <a:t>тело</a:t>
            </a:r>
            <a:r>
              <a:rPr lang="ru-RU" sz="3200" b="1" dirty="0"/>
              <a:t> </a:t>
            </a:r>
            <a:r>
              <a:rPr lang="ru-RU" sz="3200" b="1" dirty="0" smtClean="0"/>
              <a:t>кошек и собак?</a:t>
            </a:r>
            <a:endParaRPr lang="ru-RU" sz="3200" b="1" dirty="0"/>
          </a:p>
          <a:p>
            <a:pPr marL="1440000">
              <a:lnSpc>
                <a:spcPct val="150000"/>
              </a:lnSpc>
            </a:pPr>
            <a:r>
              <a:rPr lang="ru-RU" sz="3200" b="1" dirty="0" smtClean="0"/>
              <a:t>Как кошки и собаки воспринимают мир?</a:t>
            </a:r>
          </a:p>
          <a:p>
            <a:pPr marL="1440000">
              <a:lnSpc>
                <a:spcPct val="150000"/>
              </a:lnSpc>
            </a:pPr>
            <a:r>
              <a:rPr lang="ru-RU" sz="3200" b="1" dirty="0" smtClean="0"/>
              <a:t>Чем кошки и собаки похожи на человека, а </a:t>
            </a:r>
            <a:r>
              <a:rPr lang="ru-RU" sz="3200" b="1" dirty="0"/>
              <a:t>чем </a:t>
            </a:r>
            <a:r>
              <a:rPr lang="ru-RU" sz="3200" b="1" dirty="0" smtClean="0"/>
              <a:t>отличаются?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20619" y="883954"/>
            <a:ext cx="8830002" cy="53968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Домашнее задание</a:t>
            </a:r>
            <a:endParaRPr lang="ru-RU" sz="3600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8" y="1802875"/>
            <a:ext cx="5592244" cy="4352827"/>
          </a:xfrm>
        </p:spPr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3200" dirty="0" smtClean="0"/>
              <a:t> Найдите стихотворение, где рассказывается об особых умениях кошек и собак. </a:t>
            </a:r>
          </a:p>
          <a:p>
            <a:pPr marL="342900" indent="-342900">
              <a:buAutoNum type="arabicParenR"/>
            </a:pPr>
            <a:endParaRPr lang="ru-RU" sz="3200" dirty="0" smtClean="0"/>
          </a:p>
          <a:p>
            <a:pPr marL="342900" indent="-342900">
              <a:buAutoNum type="arabicParenR"/>
            </a:pPr>
            <a:r>
              <a:rPr lang="ru-RU" sz="3200" dirty="0" smtClean="0"/>
              <a:t> Найдите интересные факты  о способностях кошек и собак и оформите их в виде коротких презентаций. </a:t>
            </a:r>
          </a:p>
          <a:p>
            <a:pPr marL="342900" indent="-342900">
              <a:buAutoNum type="arabicParenR"/>
            </a:pPr>
            <a:endParaRPr lang="ru-RU" sz="2400" dirty="0" smtClean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02" r="9902"/>
          <a:stretch>
            <a:fillRect/>
          </a:stretch>
        </p:blipFill>
        <p:spPr>
          <a:xfrm>
            <a:off x="6568929" y="19548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2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138" y="896178"/>
            <a:ext cx="2606514" cy="4073653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2" y="3346454"/>
            <a:ext cx="7735052" cy="682753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7146" y="1912108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Четыре лапы, хвост </a:t>
            </a:r>
            <a:r>
              <a:rPr lang="ru-RU" dirty="0" smtClean="0"/>
              <a:t>и </a:t>
            </a:r>
            <a:r>
              <a:rPr lang="ru-RU" dirty="0"/>
              <a:t>не только…</a:t>
            </a:r>
          </a:p>
        </p:txBody>
      </p:sp>
    </p:spTree>
    <p:extLst>
      <p:ext uri="{BB962C8B-B14F-4D97-AF65-F5344CB8AC3E}">
        <p14:creationId xmlns:p14="http://schemas.microsoft.com/office/powerpoint/2010/main" val="163693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783" y="2240902"/>
            <a:ext cx="6072808" cy="42654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650">
            <a:off x="2558314" y="6004655"/>
            <a:ext cx="599113" cy="58759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мы устроены?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48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712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393" y="1748235"/>
            <a:ext cx="10592203" cy="132556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ED2226"/>
                </a:solidFill>
              </a:rPr>
              <a:t>Организм</a:t>
            </a:r>
            <a:r>
              <a:rPr lang="ru-RU" sz="3600" b="0" dirty="0" smtClean="0"/>
              <a:t> </a:t>
            </a:r>
            <a:r>
              <a:rPr lang="ru-RU" sz="3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– живое тело (</a:t>
            </a:r>
            <a:r>
              <a:rPr lang="ru-RU" sz="3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внешнее строение, внутренние органы, системы организма</a:t>
            </a:r>
            <a:r>
              <a:rPr lang="ru-RU" sz="3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).</a:t>
            </a:r>
            <a:r>
              <a:rPr lang="en-US" sz="3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3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ru-RU" sz="3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097" y="3782434"/>
            <a:ext cx="3960957" cy="30755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451" y="3426623"/>
            <a:ext cx="1846145" cy="27022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0746">
            <a:off x="8563459" y="3864919"/>
            <a:ext cx="1846145" cy="270228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054" y="3442314"/>
            <a:ext cx="1846145" cy="2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5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801" y="1602612"/>
            <a:ext cx="4375339" cy="5572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BD4A9B"/>
                </a:solidFill>
              </a:rPr>
              <a:t>Внешнее строение человека</a:t>
            </a:r>
            <a:endParaRPr lang="ru-RU" dirty="0">
              <a:solidFill>
                <a:srgbClr val="BD4A9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4889" y="1802695"/>
            <a:ext cx="6896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Руки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3715" y="4702400"/>
            <a:ext cx="705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Ноги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95583" y="4702400"/>
            <a:ext cx="705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Ноги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31626" y="2833193"/>
            <a:ext cx="6896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Руки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79856" y="3226523"/>
            <a:ext cx="12465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Туловище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05315" y="1822003"/>
            <a:ext cx="910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Голова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6400800" y="2022058"/>
            <a:ext cx="1404515" cy="82834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154266" y="3033248"/>
            <a:ext cx="677360" cy="42607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7103057" y="4905100"/>
            <a:ext cx="750658" cy="406254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913436" y="4902455"/>
            <a:ext cx="936542" cy="408899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929292" y="3426578"/>
            <a:ext cx="1213294" cy="61423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915797" y="2002750"/>
            <a:ext cx="620142" cy="30384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16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5302" y="2294430"/>
            <a:ext cx="4554650" cy="32513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BD4A9B"/>
                </a:solidFill>
              </a:rPr>
              <a:t>Внешнее строение собаки</a:t>
            </a:r>
            <a:endParaRPr lang="ru-RU" dirty="0">
              <a:solidFill>
                <a:srgbClr val="BD4A9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27673" y="4590540"/>
            <a:ext cx="13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Задние ноги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36287" y="3143580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Хвост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1391" y="1729342"/>
            <a:ext cx="83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Голова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365" y="5297552"/>
            <a:ext cx="1673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Передние ноги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72219" y="1712731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Шея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4725" y="3875804"/>
            <a:ext cx="114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Туловище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>
            <a:stCxn id="11" idx="3"/>
          </p:cNvCxnSpPr>
          <p:nvPr/>
        </p:nvCxnSpPr>
        <p:spPr>
          <a:xfrm>
            <a:off x="2394974" y="4060470"/>
            <a:ext cx="1922502" cy="12239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1"/>
          </p:cNvCxnSpPr>
          <p:nvPr/>
        </p:nvCxnSpPr>
        <p:spPr>
          <a:xfrm flipH="1">
            <a:off x="6994689" y="3328246"/>
            <a:ext cx="1141598" cy="7032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1"/>
          </p:cNvCxnSpPr>
          <p:nvPr/>
        </p:nvCxnSpPr>
        <p:spPr>
          <a:xfrm flipH="1" flipV="1">
            <a:off x="7565489" y="4656842"/>
            <a:ext cx="562184" cy="118364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1"/>
          </p:cNvCxnSpPr>
          <p:nvPr/>
        </p:nvCxnSpPr>
        <p:spPr>
          <a:xfrm flipH="1">
            <a:off x="4317477" y="1914008"/>
            <a:ext cx="683914" cy="46747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3"/>
          </p:cNvCxnSpPr>
          <p:nvPr/>
        </p:nvCxnSpPr>
        <p:spPr>
          <a:xfrm flipV="1">
            <a:off x="2376285" y="4959872"/>
            <a:ext cx="2167435" cy="52234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0" idx="1"/>
          </p:cNvCxnSpPr>
          <p:nvPr/>
        </p:nvCxnSpPr>
        <p:spPr>
          <a:xfrm flipH="1">
            <a:off x="4659433" y="1897397"/>
            <a:ext cx="3512786" cy="94870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57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3827537" y="2431276"/>
            <a:ext cx="8623189" cy="16066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Гепард – единственный представитель семейства кошачьих, который не умеет втягивать когти. </a:t>
            </a:r>
            <a:endParaRPr lang="ru-RU" sz="32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26" name="Picture 2" descr="Гепард, Леопард, Животных, Большой, Плотоядное Животно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14" y="1806981"/>
            <a:ext cx="1903523" cy="28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6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15435" y="2456597"/>
            <a:ext cx="9521639" cy="762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Как мы воспринимаем мир</a:t>
            </a:r>
            <a:endParaRPr lang="ru-RU" sz="6000" dirty="0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263616" y="1637805"/>
            <a:ext cx="2108767" cy="2943456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434" y="3052967"/>
            <a:ext cx="9521639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7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776</TotalTime>
  <Words>363</Words>
  <Application>Microsoft Office PowerPoint</Application>
  <PresentationFormat>Widescreen</PresentationFormat>
  <Paragraphs>80</Paragraphs>
  <Slides>21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Andale Sans UI</vt:lpstr>
      <vt:lpstr>Arial</vt:lpstr>
      <vt:lpstr>Calibri</vt:lpstr>
      <vt:lpstr>Calibri Light</vt:lpstr>
      <vt:lpstr>Roboto</vt:lpstr>
      <vt:lpstr>Symbol</vt:lpstr>
      <vt:lpstr>Tahoma</vt:lpstr>
      <vt:lpstr>Times New Roman</vt:lpstr>
      <vt:lpstr>Тема Office</vt:lpstr>
      <vt:lpstr>«Мы – твои друзья!»</vt:lpstr>
      <vt:lpstr>А знаете ли вы…</vt:lpstr>
      <vt:lpstr>Четыре лапы, хвост и не только…</vt:lpstr>
      <vt:lpstr>Как мы устроены?</vt:lpstr>
      <vt:lpstr>Организм – живое тело (внешнее строение, внутренние органы, системы организма). </vt:lpstr>
      <vt:lpstr>Внешнее строение человека</vt:lpstr>
      <vt:lpstr>Внешнее строение собаки</vt:lpstr>
      <vt:lpstr>Это интересно!</vt:lpstr>
      <vt:lpstr>PowerPoint Presentation</vt:lpstr>
      <vt:lpstr>Органы чувств – </vt:lpstr>
      <vt:lpstr>Органы чувств человека</vt:lpstr>
      <vt:lpstr>Органы чувств собак и кошек</vt:lpstr>
      <vt:lpstr>Посмотрите занимательное видео об органах чувств кошек! </vt:lpstr>
      <vt:lpstr>Посмотрите занимательное видео об органах чувств собак! </vt:lpstr>
      <vt:lpstr>Это интересно! </vt:lpstr>
      <vt:lpstr>Это интересно!</vt:lpstr>
      <vt:lpstr>Это интересно!</vt:lpstr>
      <vt:lpstr>Выберите номера правильных ответов и  буквы алфавита, которым соответствуют эти номера.  Какое слово получилось?</vt:lpstr>
      <vt:lpstr>PowerPoint Presentation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Anna Malaya</cp:lastModifiedBy>
  <cp:revision>51</cp:revision>
  <dcterms:created xsi:type="dcterms:W3CDTF">2018-12-12T13:26:03Z</dcterms:created>
  <dcterms:modified xsi:type="dcterms:W3CDTF">2019-03-06T12:54:31Z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2019-02-15T14:11:24.3193113Z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