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80" r:id="rId4"/>
    <p:sldId id="283" r:id="rId5"/>
    <p:sldId id="289" r:id="rId6"/>
    <p:sldId id="304" r:id="rId7"/>
    <p:sldId id="273" r:id="rId8"/>
    <p:sldId id="303" r:id="rId9"/>
    <p:sldId id="284" r:id="rId10"/>
    <p:sldId id="294" r:id="rId11"/>
    <p:sldId id="282" r:id="rId12"/>
    <p:sldId id="291" r:id="rId13"/>
    <p:sldId id="292" r:id="rId14"/>
    <p:sldId id="305" r:id="rId15"/>
    <p:sldId id="306" r:id="rId16"/>
    <p:sldId id="296" r:id="rId17"/>
    <p:sldId id="302" r:id="rId18"/>
    <p:sldId id="297" r:id="rId19"/>
    <p:sldId id="287" r:id="rId20"/>
    <p:sldId id="288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226"/>
    <a:srgbClr val="FA9E1C"/>
    <a:srgbClr val="BD4A9B"/>
    <a:srgbClr val="008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434" autoAdjust="0"/>
  </p:normalViewPr>
  <p:slideViewPr>
    <p:cSldViewPr snapToGrid="0">
      <p:cViewPr varScale="1">
        <p:scale>
          <a:sx n="61" d="100"/>
          <a:sy n="61" d="100"/>
        </p:scale>
        <p:origin x="884" y="48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041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4475-9547-48E7-917B-F8A8909A8F52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CD44-5F7D-4842-8CB6-7244ECD0C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388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803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21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636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</a:br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46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207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15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567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46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media" Target="../media/media2.mp4"/><Relationship Id="rId7" Type="http://schemas.openxmlformats.org/officeDocument/2006/relationships/image" Target="../media/image3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2.mp4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0005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1911" y="1445497"/>
            <a:ext cx="9002094" cy="1655762"/>
          </a:xfrm>
        </p:spPr>
        <p:txBody>
          <a:bodyPr>
            <a:normAutofit fontScale="92500" lnSpcReduction="10000"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dirty="0" smtClean="0">
                <a:solidFill>
                  <a:srgbClr val="ED2226"/>
                </a:solidFill>
              </a:rPr>
              <a:t>2.1. Как мы появились в доме человека: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dirty="0" smtClean="0"/>
              <a:t>Знакомимся с родословным деревом собак и кошек</a:t>
            </a:r>
            <a:endParaRPr lang="ru-RU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8919" y="1453003"/>
            <a:ext cx="93387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ED2226"/>
                </a:solidFill>
              </a:rPr>
              <a:t>СОБАЧЬИ, ИЛИ ПСОВЫЕ –</a:t>
            </a:r>
          </a:p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семейство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хищных млекопитающих. </a:t>
            </a:r>
            <a:endParaRPr lang="ru-RU" sz="36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Добывают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пищу путём преследования.</a:t>
            </a:r>
          </a:p>
          <a:p>
            <a:r>
              <a:rPr lang="ru-RU" sz="3200" b="1" dirty="0" smtClean="0">
                <a:solidFill>
                  <a:srgbClr val="ED2226"/>
                </a:solidFill>
              </a:rPr>
              <a:t> </a:t>
            </a:r>
            <a:endParaRPr lang="ru-RU" sz="3200" dirty="0"/>
          </a:p>
        </p:txBody>
      </p:sp>
      <p:sp>
        <p:nvSpPr>
          <p:cNvPr id="6" name="Прямоугольник 1"/>
          <p:cNvSpPr/>
          <p:nvPr/>
        </p:nvSpPr>
        <p:spPr>
          <a:xfrm>
            <a:off x="1588919" y="3380951"/>
            <a:ext cx="69279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36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КИНОЛОГИЯ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— наука о собаках, изучающая их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строение, происхождение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условия содержания и разведения.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323" y="3380951"/>
            <a:ext cx="5074032" cy="333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8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68318" y="313330"/>
            <a:ext cx="9883854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Кто является родоначальником  собак?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132" y="1869320"/>
            <a:ext cx="6575539" cy="436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39222" y="-11246"/>
            <a:ext cx="10280538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Семейство псовых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42049" y="3449999"/>
            <a:ext cx="214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Волк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34791" y="3442683"/>
            <a:ext cx="1995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Шакал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8051028" y="3442683"/>
            <a:ext cx="2029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Гиена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32493" y="6151511"/>
            <a:ext cx="2163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Лиса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98776" y="6161074"/>
            <a:ext cx="1620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Песец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9805" y="6155807"/>
            <a:ext cx="3532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Енотовидная собака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98" y="1260824"/>
            <a:ext cx="2225733" cy="225241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301" y="1260824"/>
            <a:ext cx="2225733" cy="225241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15" y="3972334"/>
            <a:ext cx="2225733" cy="225241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60" y="3972334"/>
            <a:ext cx="2225733" cy="225241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956" y="1260824"/>
            <a:ext cx="2225733" cy="225241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965" y="3972334"/>
            <a:ext cx="2225733" cy="225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9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68318" y="8646"/>
            <a:ext cx="9883854" cy="13255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ED2226"/>
                </a:solidFill>
              </a:rPr>
              <a:t>Это интересно!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746151" y="1055709"/>
            <a:ext cx="9512971" cy="24190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cs typeface="Times New Roman" panose="02020603050405020304" pitchFamily="18" charset="0"/>
              </a:rPr>
              <a:t>На какую высоту может подпрыгнуть волк?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А) 5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Б) 10 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В) 7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746151" y="5774939"/>
            <a:ext cx="11445849" cy="668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cs typeface="Times New Roman" panose="02020603050405020304" pitchFamily="18" charset="0"/>
              </a:rPr>
              <a:t>Волк может подпрыгнуть на высоту </a:t>
            </a:r>
            <a:r>
              <a:rPr lang="ru-RU" sz="28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до 5 метров</a:t>
            </a:r>
            <a:r>
              <a:rPr lang="ru-RU" sz="2800" dirty="0" smtClean="0">
                <a:cs typeface="Times New Roman" panose="02020603050405020304" pitchFamily="18" charset="0"/>
              </a:rPr>
              <a:t>! </a:t>
            </a:r>
            <a:endParaRPr lang="ru-RU" sz="2800" dirty="0"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18" y="1630433"/>
            <a:ext cx="6038091" cy="400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68318" y="19406"/>
            <a:ext cx="9883854" cy="13255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ED2226"/>
                </a:solidFill>
              </a:rPr>
              <a:t>Это интересно!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8318" y="2227102"/>
            <a:ext cx="6565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У</a:t>
            </a:r>
            <a:r>
              <a:rPr lang="ru-RU" sz="36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ED2226"/>
                </a:solidFill>
                <a:cs typeface="Times New Roman" panose="02020603050405020304" pitchFamily="18" charset="0"/>
              </a:rPr>
              <a:t>гиен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очень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мощные челюсти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 </a:t>
            </a:r>
            <a:endParaRPr lang="ru-RU" sz="36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Они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легко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разгрызают даже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самые прочные кости.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223" y="1159768"/>
            <a:ext cx="3892699" cy="393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8019" y="195806"/>
            <a:ext cx="8868900" cy="21798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Как человек нас приручил</a:t>
            </a:r>
            <a:endParaRPr lang="ru-RU" sz="5400" dirty="0">
              <a:solidFill>
                <a:srgbClr val="FA9E1C"/>
              </a:solidFill>
            </a:endParaRPr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88" y="2174772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964" y="228066"/>
            <a:ext cx="10585652" cy="174381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Посмотрите занимательное видео о кошках и собаках:  Кого человек приручил раньше? </a:t>
            </a:r>
            <a:endParaRPr lang="ru-RU" sz="4800" b="1" dirty="0"/>
          </a:p>
        </p:txBody>
      </p:sp>
      <p:sp>
        <p:nvSpPr>
          <p:cNvPr id="5" name="Rectangle 4"/>
          <p:cNvSpPr/>
          <p:nvPr/>
        </p:nvSpPr>
        <p:spPr>
          <a:xfrm>
            <a:off x="1756639" y="5234367"/>
            <a:ext cx="26720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Видео о кошках 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61363" y="5211394"/>
            <a:ext cx="2845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Видео о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собаках  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Как собаки пришли в наш дом (видео к разделу «Как мы появились в доме человека»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81271" y="2401833"/>
            <a:ext cx="4681537" cy="2633663"/>
          </a:xfrm>
          <a:prstGeom prst="rect">
            <a:avLst/>
          </a:prstGeom>
        </p:spPr>
      </p:pic>
      <p:pic>
        <p:nvPicPr>
          <p:cNvPr id="6" name="Как кошки пришли в наш дом (видео к разделу «Как мы появились в доме человека») (1)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6994" y="2401833"/>
            <a:ext cx="4681537" cy="263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4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874" y="658530"/>
            <a:ext cx="3238515" cy="19055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963" y="-191489"/>
            <a:ext cx="11460903" cy="174381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Ответьте на вопросы: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65929" y="831330"/>
            <a:ext cx="6607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endParaRPr lang="ru-RU" sz="28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Из какой страны родом кошки 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909" y="2862053"/>
            <a:ext cx="66073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endParaRPr lang="ru-RU" sz="28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3) Какое животное в древности считалось священным?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909" y="3999399"/>
            <a:ext cx="6607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endParaRPr lang="ru-RU" sz="28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4) Как кошки прибыли в Европу?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909" y="1631248"/>
            <a:ext cx="66073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2) Для чего люди приручали предков собак?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5889" y="4763358"/>
            <a:ext cx="6897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endParaRPr lang="ru-RU" sz="28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5) Сколько лет живут современные собаки?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573" y="2807766"/>
            <a:ext cx="3238515" cy="190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856" y="-195025"/>
            <a:ext cx="11460903" cy="174381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ED2226"/>
                </a:solidFill>
              </a:rPr>
              <a:t>Это интересно! </a:t>
            </a:r>
            <a:endParaRPr lang="ru-RU" sz="4800" b="1" dirty="0">
              <a:solidFill>
                <a:srgbClr val="ED2226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31856" y="1020894"/>
            <a:ext cx="10514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  <a:cs typeface="Times New Roman" panose="02020603050405020304" pitchFamily="18" charset="0"/>
              </a:rPr>
              <a:t>Волки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</a:t>
            </a:r>
            <a:r>
              <a:rPr lang="ru-RU" sz="3600" dirty="0"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 которых предположительно произошли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домашние собаки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появились более </a:t>
            </a:r>
          </a:p>
          <a:p>
            <a:pPr lvl="0"/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1 млн лет назад.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30" y="1898057"/>
            <a:ext cx="8727731" cy="58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1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4402" y="-1570788"/>
            <a:ext cx="11347450" cy="2625038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3422" y="1703955"/>
            <a:ext cx="9349311" cy="28652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cs typeface="Times New Roman" panose="02020603050405020304" pitchFamily="18" charset="0"/>
              </a:rPr>
              <a:t>Приведите пример животных из семейства кошачьих и семейства собачьих.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 smtClean="0"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cs typeface="Times New Roman" panose="02020603050405020304" pitchFamily="18" charset="0"/>
              </a:rPr>
              <a:t>Какой факт о происхождении кошек и собак показался вам самым интересным? </a:t>
            </a:r>
            <a:endParaRPr lang="ru-RU" sz="32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4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284" y="-1570789"/>
            <a:ext cx="11036165" cy="2874295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11013" y="1665045"/>
            <a:ext cx="10309749" cy="2179888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b="1" dirty="0" smtClean="0">
                <a:cs typeface="Times New Roman" panose="02020603050405020304" pitchFamily="18" charset="0"/>
              </a:rPr>
              <a:t>Какие </a:t>
            </a:r>
            <a:r>
              <a:rPr lang="ru-RU" sz="3200" b="1" dirty="0">
                <a:cs typeface="Times New Roman" panose="02020603050405020304" pitchFamily="18" charset="0"/>
              </a:rPr>
              <a:t>животные относятся к семейству кошачьих,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cs typeface="Times New Roman" panose="02020603050405020304" pitchFamily="18" charset="0"/>
              </a:rPr>
              <a:t>а какие — к семейству </a:t>
            </a:r>
            <a:r>
              <a:rPr lang="ru-RU" sz="3200" b="1" dirty="0" smtClean="0">
                <a:cs typeface="Times New Roman" panose="02020603050405020304" pitchFamily="18" charset="0"/>
              </a:rPr>
              <a:t>собачьих</a:t>
            </a:r>
            <a:r>
              <a:rPr lang="ru-RU" sz="3200" b="1" dirty="0">
                <a:cs typeface="Times New Roman" panose="02020603050405020304" pitchFamily="18" charset="0"/>
              </a:rPr>
              <a:t>?</a:t>
            </a:r>
            <a:endParaRPr lang="ru-RU" sz="3200" b="1" dirty="0" smtClean="0">
              <a:cs typeface="Times New Roman" panose="02020603050405020304" pitchFamily="18" charset="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000" b="1" dirty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b="1" dirty="0" smtClean="0">
                <a:cs typeface="Times New Roman" panose="02020603050405020304" pitchFamily="18" charset="0"/>
              </a:rPr>
              <a:t>От </a:t>
            </a:r>
            <a:r>
              <a:rPr lang="ru-RU" sz="3200" b="1" dirty="0">
                <a:cs typeface="Times New Roman" panose="02020603050405020304" pitchFamily="18" charset="0"/>
              </a:rPr>
              <a:t>кого произошли первые кошки и первые </a:t>
            </a:r>
            <a:r>
              <a:rPr lang="ru-RU" sz="3200" b="1" dirty="0" smtClean="0">
                <a:cs typeface="Times New Roman" panose="02020603050405020304" pitchFamily="18" charset="0"/>
              </a:rPr>
              <a:t>собаки?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000" b="1" dirty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200" b="1" dirty="0" smtClean="0">
                <a:cs typeface="Times New Roman" panose="02020603050405020304" pitchFamily="18" charset="0"/>
              </a:rPr>
              <a:t>Как </a:t>
            </a:r>
            <a:r>
              <a:rPr lang="ru-RU" sz="3200" b="1" dirty="0">
                <a:cs typeface="Times New Roman" panose="02020603050405020304" pitchFamily="18" charset="0"/>
              </a:rPr>
              <a:t>выбрать подходящую породу  домашнего </a:t>
            </a:r>
            <a:r>
              <a:rPr lang="ru-RU" sz="3200" b="1" dirty="0" smtClean="0">
                <a:cs typeface="Times New Roman" panose="02020603050405020304" pitchFamily="18" charset="0"/>
              </a:rPr>
              <a:t>питомца?</a:t>
            </a:r>
            <a:endParaRPr lang="ru-RU" sz="32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97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77428" y="883954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39788" y="1802875"/>
            <a:ext cx="5592244" cy="4352827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AutoNum type="arabicParenR"/>
            </a:pPr>
            <a:r>
              <a:rPr lang="ru-RU" sz="2400" dirty="0" smtClean="0">
                <a:cs typeface="Times New Roman" panose="02020603050405020304" pitchFamily="18" charset="0"/>
              </a:rPr>
              <a:t>Разыщите </a:t>
            </a:r>
            <a:r>
              <a:rPr lang="ru-RU" sz="2400" dirty="0">
                <a:cs typeface="Times New Roman" panose="02020603050405020304" pitchFamily="18" charset="0"/>
              </a:rPr>
              <a:t>информацию о </a:t>
            </a:r>
            <a:r>
              <a:rPr lang="ru-RU" sz="2400" dirty="0" smtClean="0">
                <a:cs typeface="Times New Roman" panose="02020603050405020304" pitchFamily="18" charset="0"/>
              </a:rPr>
              <a:t>животных </a:t>
            </a:r>
            <a:r>
              <a:rPr lang="ru-RU" sz="2400" dirty="0">
                <a:cs typeface="Times New Roman" panose="02020603050405020304" pitchFamily="18" charset="0"/>
              </a:rPr>
              <a:t>семейства кошачьих, которые занесены в Красную книгу. </a:t>
            </a:r>
            <a:r>
              <a:rPr lang="ru-RU" sz="2400" dirty="0" smtClean="0">
                <a:cs typeface="Times New Roman" panose="02020603050405020304" pitchFamily="18" charset="0"/>
              </a:rPr>
              <a:t>*Найдите </a:t>
            </a:r>
            <a:r>
              <a:rPr lang="ru-RU" sz="2400" dirty="0">
                <a:cs typeface="Times New Roman" panose="02020603050405020304" pitchFamily="18" charset="0"/>
              </a:rPr>
              <a:t>на листе с наклейками их </a:t>
            </a:r>
            <a:r>
              <a:rPr lang="ru-RU" sz="2400" dirty="0" smtClean="0">
                <a:cs typeface="Times New Roman" panose="02020603050405020304" pitchFamily="18" charset="0"/>
              </a:rPr>
              <a:t>изображения</a:t>
            </a:r>
            <a:r>
              <a:rPr lang="ru-RU" sz="2400" dirty="0"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cs typeface="Times New Roman" panose="02020603050405020304" pitchFamily="18" charset="0"/>
              </a:rPr>
              <a:t>и наклейте в рабочую тетрадь на стр.16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cs typeface="Times New Roman" panose="02020603050405020304" pitchFamily="18" charset="0"/>
              </a:rPr>
              <a:t>Героями каких литературных произведений являются представители семейства собачьих. Обсудите с родителями и друзьями и запишите названия. 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cs typeface="Times New Roman" panose="02020603050405020304" pitchFamily="18" charset="0"/>
              </a:rPr>
              <a:t>Прочитайте книгу  Р. Киплинга «Про кошку, которая гуляла сама по себе» и нарисуйте иллюстрацию к этому произведению. </a:t>
            </a:r>
            <a:endParaRPr lang="ru-RU" sz="2400" dirty="0">
              <a:cs typeface="Times New Roman" panose="02020603050405020304" pitchFamily="18" charset="0"/>
            </a:endParaRPr>
          </a:p>
          <a:p>
            <a:endParaRPr lang="ru-RU" sz="2400" dirty="0" smtClean="0"/>
          </a:p>
          <a:p>
            <a:pPr marL="342900" indent="-342900">
              <a:buAutoNum type="arabicParenR"/>
            </a:pPr>
            <a:endParaRPr lang="ru-RU" sz="2400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902" r="9902"/>
          <a:stretch>
            <a:fillRect/>
          </a:stretch>
        </p:blipFill>
        <p:spPr>
          <a:xfrm>
            <a:off x="7516783" y="1977154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6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154" y="459914"/>
            <a:ext cx="10515600" cy="1325563"/>
          </a:xfrm>
        </p:spPr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82624" y="1366684"/>
            <a:ext cx="8868900" cy="21798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Про наших родственников: </a:t>
            </a:r>
            <a:r>
              <a:rPr lang="ru-RU" sz="5400" dirty="0" smtClean="0">
                <a:solidFill>
                  <a:srgbClr val="FA9E1C"/>
                </a:solidFill>
              </a:rPr>
              <a:t>КОШКИ</a:t>
            </a:r>
            <a:endParaRPr lang="ru-RU" sz="5400" dirty="0">
              <a:solidFill>
                <a:srgbClr val="FA9E1C"/>
              </a:solidFill>
            </a:endParaRPr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85" y="3446011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029" y="1225244"/>
            <a:ext cx="2613113" cy="24130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842" y="1225244"/>
            <a:ext cx="2613113" cy="24130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067" y="4004863"/>
            <a:ext cx="2613113" cy="24130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742" y="4011293"/>
            <a:ext cx="2613113" cy="24130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842" y="4011293"/>
            <a:ext cx="2613113" cy="24130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714" y="-25241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 b="1" dirty="0" smtClean="0">
                <a:solidFill>
                  <a:srgbClr val="BD4A9B"/>
                </a:solidFill>
              </a:rPr>
              <a:t>От кого произошли кошки</a:t>
            </a:r>
            <a:r>
              <a:rPr lang="ru-RU" sz="4800" b="1" dirty="0">
                <a:solidFill>
                  <a:srgbClr val="BD4A9B"/>
                </a:solidFill>
              </a:rPr>
              <a:t>?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742" y="1242790"/>
            <a:ext cx="2613113" cy="24130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37166" y="3611183"/>
            <a:ext cx="214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ев 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8969" y="3611183"/>
            <a:ext cx="214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тигр 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77200" y="3644740"/>
            <a:ext cx="214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леопард 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3849" y="6465674"/>
            <a:ext cx="214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амышовый кот 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1324" y="6424359"/>
            <a:ext cx="214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есная кошка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10311" y="6425616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ягуар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68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6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96585" y="1830076"/>
            <a:ext cx="93875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</a:br>
            <a:endParaRPr lang="ru-RU" sz="36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4637" y="1045246"/>
            <a:ext cx="92451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FF0000"/>
                </a:solidFill>
                <a:cs typeface="Times New Roman" panose="02020603050405020304" pitchFamily="18" charset="0"/>
              </a:rPr>
              <a:t>КОШАЧЬИ —</a:t>
            </a:r>
            <a:r>
              <a:rPr lang="ru-RU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семейство хищных млекопитающих. Добывают пищу путём подкрадывания и подкарауливания.</a:t>
            </a:r>
          </a:p>
          <a:p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15013" y="3458396"/>
            <a:ext cx="91507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ФЕЛИНОЛОГИЯ </a:t>
            </a:r>
            <a:r>
              <a:rPr lang="ru-RU" sz="3600" b="1" dirty="0">
                <a:solidFill>
                  <a:srgbClr val="ED2226"/>
                </a:solidFill>
                <a:cs typeface="Times New Roman" panose="02020603050405020304" pitchFamily="18" charset="0"/>
              </a:rPr>
              <a:t>—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наука о кошках, изучающая их строение, происхождение, условия содержания и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разведения.</a:t>
            </a:r>
            <a:endParaRPr lang="ru-RU" sz="36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ED2226"/>
                </a:solidFill>
              </a:rPr>
              <a:t> </a:t>
            </a:r>
            <a:endParaRPr lang="ru-RU" sz="3600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01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985" y="-663238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80259" y="932000"/>
            <a:ext cx="10456397" cy="448356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Как называется самая маленькая кошка в дикой природе? </a:t>
            </a:r>
          </a:p>
          <a:p>
            <a:r>
              <a:rPr lang="ru-RU" sz="3600" b="1" dirty="0" smtClean="0"/>
              <a:t>А) Боб – той</a:t>
            </a:r>
          </a:p>
          <a:p>
            <a:r>
              <a:rPr lang="ru-RU" sz="3600" b="1" dirty="0" smtClean="0"/>
              <a:t>Б) Ржавая кошка</a:t>
            </a:r>
          </a:p>
          <a:p>
            <a:r>
              <a:rPr lang="ru-RU" sz="3600" b="1" dirty="0" smtClean="0"/>
              <a:t>В) Камышовая кошка 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2961" t="19567"/>
          <a:stretch/>
        </p:blipFill>
        <p:spPr>
          <a:xfrm flipH="1">
            <a:off x="887839" y="2010908"/>
            <a:ext cx="4262638" cy="34046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6061" y="5415569"/>
            <a:ext cx="968249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ED2226"/>
                </a:solidFill>
              </a:rPr>
              <a:t>Ржавая кошка.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Ее тело имеет длину всего 34 см, </a:t>
            </a:r>
            <a:endParaRPr lang="ru-RU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а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хвост — 15-30см.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01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152" y="-658491"/>
            <a:ext cx="7756826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746151" y="5097636"/>
            <a:ext cx="11560597" cy="160669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Гепард</a:t>
            </a:r>
            <a:r>
              <a:rPr lang="ru-RU" sz="2800" b="1" dirty="0">
                <a:cs typeface="Times New Roman" panose="02020603050405020304" pitchFamily="18" charset="0"/>
              </a:rPr>
              <a:t> </a:t>
            </a:r>
            <a:r>
              <a:rPr lang="ru-RU" sz="2800" dirty="0">
                <a:cs typeface="Times New Roman" panose="02020603050405020304" pitchFamily="18" charset="0"/>
              </a:rPr>
              <a:t>— самый быстрый зверь на Земле. </a:t>
            </a:r>
            <a:endParaRPr lang="ru-RU" sz="2800" dirty="0" smtClean="0">
              <a:cs typeface="Times New Roman" panose="02020603050405020304" pitchFamily="18" charset="0"/>
            </a:endParaRPr>
          </a:p>
          <a:p>
            <a:r>
              <a:rPr lang="ru-RU" sz="2800" dirty="0" smtClean="0">
                <a:cs typeface="Times New Roman" panose="02020603050405020304" pitchFamily="18" charset="0"/>
              </a:rPr>
              <a:t>На </a:t>
            </a:r>
            <a:r>
              <a:rPr lang="ru-RU" sz="2800" dirty="0">
                <a:cs typeface="Times New Roman" panose="02020603050405020304" pitchFamily="18" charset="0"/>
              </a:rPr>
              <a:t>короткой дистанции он может развивать скорость </a:t>
            </a:r>
            <a:endParaRPr lang="ru-RU" sz="2800" dirty="0" smtClean="0">
              <a:cs typeface="Times New Roman" panose="02020603050405020304" pitchFamily="18" charset="0"/>
            </a:endParaRPr>
          </a:p>
          <a:p>
            <a:r>
              <a:rPr lang="ru-RU" sz="2800" dirty="0" smtClean="0">
                <a:cs typeface="Times New Roman" panose="02020603050405020304" pitchFamily="18" charset="0"/>
              </a:rPr>
              <a:t>свыше </a:t>
            </a:r>
            <a:r>
              <a:rPr lang="ru-RU" sz="2800" dirty="0">
                <a:cs typeface="Times New Roman" panose="02020603050405020304" pitchFamily="18" charset="0"/>
              </a:rPr>
              <a:t>100 километров в час!</a:t>
            </a:r>
          </a:p>
        </p:txBody>
      </p:sp>
      <p:sp>
        <p:nvSpPr>
          <p:cNvPr id="4" name="Текст 3"/>
          <p:cNvSpPr txBox="1">
            <a:spLocks/>
          </p:cNvSpPr>
          <p:nvPr/>
        </p:nvSpPr>
        <p:spPr>
          <a:xfrm>
            <a:off x="767667" y="948127"/>
            <a:ext cx="9512971" cy="1606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cs typeface="Times New Roman" panose="02020603050405020304" pitchFamily="18" charset="0"/>
              </a:rPr>
              <a:t>Кто самый быстрый зверь на земле?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А) Ягуар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Б) Леопард 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В) Гепард 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67" y="1564629"/>
            <a:ext cx="4988660" cy="326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9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66" y="-658487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46151" y="5101885"/>
            <a:ext cx="10710743" cy="1632406"/>
          </a:xfrm>
        </p:spPr>
        <p:txBody>
          <a:bodyPr>
            <a:normAutofit fontScale="92500" lnSpcReduction="20000"/>
          </a:bodyPr>
          <a:lstStyle/>
          <a:p>
            <a:r>
              <a:rPr lang="ru-RU" sz="3000" b="1" dirty="0">
                <a:solidFill>
                  <a:srgbClr val="FF0000"/>
                </a:solidFill>
                <a:cs typeface="Times New Roman" panose="02020603050405020304" pitchFamily="18" charset="0"/>
              </a:rPr>
              <a:t>Амурские тигры </a:t>
            </a:r>
            <a:r>
              <a:rPr lang="ru-RU" sz="3000" dirty="0">
                <a:cs typeface="Times New Roman" panose="02020603050405020304" pitchFamily="18" charset="0"/>
              </a:rPr>
              <a:t>- самые крупные кошки </a:t>
            </a:r>
            <a:r>
              <a:rPr lang="ru-RU" sz="3000" dirty="0" smtClean="0">
                <a:cs typeface="Times New Roman" panose="02020603050405020304" pitchFamily="18" charset="0"/>
              </a:rPr>
              <a:t>на </a:t>
            </a:r>
            <a:r>
              <a:rPr lang="ru-RU" sz="3000" dirty="0">
                <a:cs typeface="Times New Roman" panose="02020603050405020304" pitchFamily="18" charset="0"/>
              </a:rPr>
              <a:t>свете.</a:t>
            </a:r>
          </a:p>
          <a:p>
            <a:r>
              <a:rPr lang="ru-RU" sz="3000" dirty="0">
                <a:cs typeface="Times New Roman" panose="02020603050405020304" pitchFamily="18" charset="0"/>
              </a:rPr>
              <a:t>Они достигают в длину более </a:t>
            </a:r>
            <a:r>
              <a:rPr lang="ru-RU" sz="3000" dirty="0" smtClean="0">
                <a:cs typeface="Times New Roman" panose="02020603050405020304" pitchFamily="18" charset="0"/>
              </a:rPr>
              <a:t>2 </a:t>
            </a:r>
            <a:r>
              <a:rPr lang="ru-RU" sz="3000" dirty="0">
                <a:cs typeface="Times New Roman" panose="02020603050405020304" pitchFamily="18" charset="0"/>
              </a:rPr>
              <a:t>метров, </a:t>
            </a:r>
            <a:endParaRPr lang="ru-RU" sz="3000" dirty="0" smtClean="0">
              <a:cs typeface="Times New Roman" panose="02020603050405020304" pitchFamily="18" charset="0"/>
            </a:endParaRPr>
          </a:p>
          <a:p>
            <a:r>
              <a:rPr lang="ru-RU" sz="3000" dirty="0" smtClean="0">
                <a:cs typeface="Times New Roman" panose="02020603050405020304" pitchFamily="18" charset="0"/>
              </a:rPr>
              <a:t>а </a:t>
            </a:r>
            <a:r>
              <a:rPr lang="ru-RU" sz="3000" dirty="0">
                <a:cs typeface="Times New Roman" panose="02020603050405020304" pitchFamily="18" charset="0"/>
              </a:rPr>
              <a:t>длина их хвоста — более 1 метра!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746151" y="948918"/>
            <a:ext cx="9512971" cy="1606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cs typeface="Times New Roman" panose="02020603050405020304" pitchFamily="18" charset="0"/>
              </a:rPr>
              <a:t>Назовите самую крупную кошку на свете! 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А) Амурский тигр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Б) Лев</a:t>
            </a:r>
          </a:p>
          <a:p>
            <a:r>
              <a:rPr lang="ru-RU" sz="3600" b="1" dirty="0" smtClean="0">
                <a:cs typeface="Times New Roman" panose="02020603050405020304" pitchFamily="18" charset="0"/>
              </a:rPr>
              <a:t>В) Рысь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98" y="1537114"/>
            <a:ext cx="3675932" cy="33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81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28202" y="3126238"/>
            <a:ext cx="9322759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000" dirty="0"/>
              <a:t>Про наших родственников: </a:t>
            </a:r>
            <a:endParaRPr lang="ru-RU" sz="6000" dirty="0" smtClean="0"/>
          </a:p>
          <a:p>
            <a:r>
              <a:rPr lang="ru-RU" sz="6000" dirty="0" smtClean="0">
                <a:solidFill>
                  <a:srgbClr val="FA9E1C"/>
                </a:solidFill>
              </a:rPr>
              <a:t>СОБАКИ</a:t>
            </a:r>
            <a:endParaRPr lang="ru-RU" sz="6000" dirty="0">
              <a:solidFill>
                <a:srgbClr val="FA9E1C"/>
              </a:solidFill>
            </a:endParaRP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377627" y="1537195"/>
            <a:ext cx="1892237" cy="2641219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394" y="3766041"/>
            <a:ext cx="745037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4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страниц_2</Template>
  <TotalTime>2368</TotalTime>
  <Words>532</Words>
  <Application>Microsoft Office PowerPoint</Application>
  <PresentationFormat>Widescreen</PresentationFormat>
  <Paragraphs>113</Paragraphs>
  <Slides>21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Comic Sans MS</vt:lpstr>
      <vt:lpstr>Times New Roman</vt:lpstr>
      <vt:lpstr>Тема Office</vt:lpstr>
      <vt:lpstr>«Мы – твои друзья!»</vt:lpstr>
      <vt:lpstr>А знаете ли вы…</vt:lpstr>
      <vt:lpstr>PowerPoint Presentation</vt:lpstr>
      <vt:lpstr>От кого произошли кошки?</vt:lpstr>
      <vt:lpstr>PowerPoint Presentation</vt:lpstr>
      <vt:lpstr>Это интересно!</vt:lpstr>
      <vt:lpstr>Это интересно!</vt:lpstr>
      <vt:lpstr>Это интересно!</vt:lpstr>
      <vt:lpstr>PowerPoint Presentation</vt:lpstr>
      <vt:lpstr>PowerPoint Presentation</vt:lpstr>
      <vt:lpstr>Кто является родоначальником  собак? </vt:lpstr>
      <vt:lpstr>Семейство псовых</vt:lpstr>
      <vt:lpstr>Это интересно!</vt:lpstr>
      <vt:lpstr>Это интересно!</vt:lpstr>
      <vt:lpstr>PowerPoint Presentation</vt:lpstr>
      <vt:lpstr>Посмотрите занимательное видео о кошках и собаках:  Кого человек приручил раньше? </vt:lpstr>
      <vt:lpstr>Ответьте на вопросы:</vt:lpstr>
      <vt:lpstr>Это интересно! </vt:lpstr>
      <vt:lpstr>Ответьте на вопросы: 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Анна Гостяева</dc:creator>
  <cp:lastModifiedBy>Anna Malaya</cp:lastModifiedBy>
  <cp:revision>155</cp:revision>
  <dcterms:created xsi:type="dcterms:W3CDTF">2018-12-12T13:26:03Z</dcterms:created>
  <dcterms:modified xsi:type="dcterms:W3CDTF">2019-03-29T13:39:05Z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2018-12-18T11:17:12.7735098Z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