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2" r:id="rId2"/>
    <p:sldId id="270" r:id="rId3"/>
    <p:sldId id="271" r:id="rId4"/>
    <p:sldId id="258" r:id="rId5"/>
    <p:sldId id="272" r:id="rId6"/>
    <p:sldId id="275" r:id="rId7"/>
    <p:sldId id="274" r:id="rId8"/>
    <p:sldId id="273" r:id="rId9"/>
    <p:sldId id="277" r:id="rId10"/>
    <p:sldId id="278" r:id="rId11"/>
    <p:sldId id="287" r:id="rId12"/>
    <p:sldId id="288" r:id="rId13"/>
    <p:sldId id="289" r:id="rId14"/>
    <p:sldId id="266" r:id="rId15"/>
    <p:sldId id="286" r:id="rId16"/>
    <p:sldId id="285" r:id="rId17"/>
    <p:sldId id="264" r:id="rId18"/>
    <p:sldId id="276" r:id="rId19"/>
    <p:sldId id="282" r:id="rId20"/>
    <p:sldId id="25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FD4"/>
    <a:srgbClr val="BD4A9B"/>
    <a:srgbClr val="ED2226"/>
    <a:srgbClr val="FA9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81205" autoAdjust="0"/>
  </p:normalViewPr>
  <p:slideViewPr>
    <p:cSldViewPr snapToGrid="0">
      <p:cViewPr varScale="1">
        <p:scale>
          <a:sx n="48" d="100"/>
          <a:sy n="48" d="100"/>
        </p:scale>
        <p:origin x="7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847E6-E135-4136-AEC0-8F3E1AC8C79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A194-C704-4FDF-A2D9-B51BB20A41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40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A194-C704-4FDF-A2D9-B51BB20A417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731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A194-C704-4FDF-A2D9-B51BB20A417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111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920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613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780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A194-C704-4FDF-A2D9-B51BB20A417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275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A194-C704-4FDF-A2D9-B51BB20A417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571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A194-C704-4FDF-A2D9-B51BB20A417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634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eg"/><Relationship Id="rId9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2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0019" y="521243"/>
            <a:ext cx="6454698" cy="1325563"/>
          </a:xfrm>
        </p:spPr>
        <p:txBody>
          <a:bodyPr/>
          <a:lstStyle/>
          <a:p>
            <a:r>
              <a:rPr lang="ru-RU" dirty="0" smtClean="0"/>
              <a:t>«Мы – твои друзья!»</a:t>
            </a:r>
            <a:endParaRPr lang="ru-RU" dirty="0"/>
          </a:p>
        </p:txBody>
      </p:sp>
      <p:sp>
        <p:nvSpPr>
          <p:cNvPr id="5" name="Rectangle 4"/>
          <p:cNvSpPr/>
          <p:nvPr/>
        </p:nvSpPr>
        <p:spPr>
          <a:xfrm>
            <a:off x="3550696" y="1458567"/>
            <a:ext cx="78704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1.2. Давай познакомимся: </a:t>
            </a:r>
          </a:p>
          <a:p>
            <a:r>
              <a:rPr lang="ru-RU" sz="4000" b="1" dirty="0" smtClean="0">
                <a:solidFill>
                  <a:srgbClr val="FA9E1C"/>
                </a:solidFill>
              </a:rPr>
              <a:t>Первый </a:t>
            </a:r>
            <a:r>
              <a:rPr lang="ru-RU" sz="4000" b="1" dirty="0">
                <a:solidFill>
                  <a:srgbClr val="FA9E1C"/>
                </a:solidFill>
              </a:rPr>
              <a:t>шаг очень ответственный </a:t>
            </a:r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2239442"/>
            <a:ext cx="4194928" cy="1606693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000" dirty="0" smtClean="0">
                <a:cs typeface="Times New Roman" panose="02020603050405020304" pitchFamily="18" charset="0"/>
              </a:rPr>
              <a:t>Установлено, что собаки могут понимать значение более 200 слов. </a:t>
            </a:r>
            <a:endParaRPr lang="ru-RU" sz="28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52055" y="750370"/>
            <a:ext cx="5160588" cy="4797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5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938" y="2310788"/>
            <a:ext cx="5142371" cy="3811588"/>
          </a:xfrm>
        </p:spPr>
        <p:txBody>
          <a:bodyPr/>
          <a:lstStyle/>
          <a:p>
            <a:pPr fontAlgn="base"/>
            <a:r>
              <a:rPr lang="ru-RU" sz="2800" dirty="0"/>
              <a:t>Морские </a:t>
            </a:r>
            <a:r>
              <a:rPr lang="ru-RU" sz="2800" dirty="0" smtClean="0"/>
              <a:t>свинки запоминают </a:t>
            </a:r>
            <a:r>
              <a:rPr lang="ru-RU" sz="2800" dirty="0"/>
              <a:t>свое имя, любят сидеть на руках и </a:t>
            </a:r>
            <a:r>
              <a:rPr lang="ru-RU" sz="2800" dirty="0" smtClean="0"/>
              <a:t>урчат, </a:t>
            </a:r>
            <a:r>
              <a:rPr lang="ru-RU" sz="2800" dirty="0"/>
              <a:t>когда их гладят.</a:t>
            </a:r>
          </a:p>
          <a:p>
            <a:endParaRPr lang="ru-RU" dirty="0"/>
          </a:p>
        </p:txBody>
      </p:sp>
      <p:pic>
        <p:nvPicPr>
          <p:cNvPr id="7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599" y="1049636"/>
            <a:ext cx="3106756" cy="431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62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интересно!</a:t>
            </a:r>
            <a:endParaRPr lang="ru-RU" sz="4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630278"/>
            <a:ext cx="3932237" cy="38115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Кошки поддаются дрессировке и способны запомнить несколько десятков команд. </a:t>
            </a:r>
            <a:endParaRPr lang="ru-RU" sz="2800" dirty="0"/>
          </a:p>
        </p:txBody>
      </p:sp>
      <p:pic>
        <p:nvPicPr>
          <p:cNvPr id="5" name="Рисунок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239" y="1344058"/>
            <a:ext cx="4729189" cy="378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9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227107" y="5475566"/>
            <a:ext cx="93998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ru-RU" sz="4000" dirty="0">
                <a:solidFill>
                  <a:srgbClr val="ED2226"/>
                </a:solidFill>
                <a:latin typeface="+mn-lt"/>
                <a:cs typeface="Times New Roman" panose="02020603050405020304" pitchFamily="18" charset="0"/>
              </a:rPr>
              <a:t>Д</a:t>
            </a:r>
            <a:r>
              <a:rPr lang="ru-RU" sz="4000" dirty="0" smtClean="0">
                <a:solidFill>
                  <a:srgbClr val="ED2226"/>
                </a:solidFill>
                <a:latin typeface="+mn-lt"/>
                <a:cs typeface="Times New Roman" panose="02020603050405020304" pitchFamily="18" charset="0"/>
              </a:rPr>
              <a:t>ля радости и общения, </a:t>
            </a:r>
            <a:br>
              <a:rPr lang="ru-RU" sz="4000" dirty="0" smtClean="0">
                <a:solidFill>
                  <a:srgbClr val="ED2226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ED2226"/>
                </a:solidFill>
                <a:latin typeface="+mn-lt"/>
                <a:cs typeface="Times New Roman" panose="02020603050405020304" pitchFamily="18" charset="0"/>
              </a:rPr>
              <a:t>но не для забавы! </a:t>
            </a:r>
            <a:endParaRPr lang="ru-RU" altLang="ru-RU" sz="4000" b="1" dirty="0">
              <a:solidFill>
                <a:srgbClr val="ED2226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1" name="Title 3"/>
          <p:cNvSpPr txBox="1">
            <a:spLocks noChangeArrowheads="1"/>
          </p:cNvSpPr>
          <p:nvPr/>
        </p:nvSpPr>
        <p:spPr bwMode="auto">
          <a:xfrm>
            <a:off x="1740666" y="1034848"/>
            <a:ext cx="108189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0" latinLnBrk="0" hangingPunct="0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ru-RU" sz="4000" dirty="0" smtClean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  <a:t>Для чего люди заводят домашних питомцев? </a:t>
            </a:r>
            <a:br>
              <a:rPr lang="ru-RU" sz="4000" dirty="0" smtClean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  <a:t>                 </a:t>
            </a:r>
            <a:endParaRPr lang="ru-RU" altLang="ru-RU" sz="4000" dirty="0">
              <a:solidFill>
                <a:srgbClr val="008FD4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4" name="Рисунок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574" y="1970772"/>
            <a:ext cx="5899138" cy="315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31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409" y="1878496"/>
            <a:ext cx="10761041" cy="74584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Кто может помочь в выборе питомца?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2" y="2624345"/>
            <a:ext cx="9970028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15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969" y="75196"/>
            <a:ext cx="10515600" cy="1017626"/>
          </a:xfrm>
        </p:spPr>
        <p:txBody>
          <a:bodyPr>
            <a:normAutofit/>
          </a:bodyPr>
          <a:lstStyle/>
          <a:p>
            <a:r>
              <a:rPr lang="ru-RU" altLang="ru-RU" b="1" dirty="0">
                <a:cs typeface="Times New Roman" panose="02020603050405020304" pitchFamily="18" charset="0"/>
              </a:rPr>
              <a:t>К кому обратиться при выборе питомца?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444" y="1051665"/>
            <a:ext cx="2231457" cy="13931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321" y="900728"/>
            <a:ext cx="2892561" cy="20320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23" y="4126648"/>
            <a:ext cx="1705196" cy="13913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431" y="3590224"/>
            <a:ext cx="1924149" cy="19277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074" y="1326125"/>
            <a:ext cx="1116703" cy="23935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883" y="3719633"/>
            <a:ext cx="2155724" cy="17868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47" y="1247168"/>
            <a:ext cx="2022677" cy="10819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56932" y="2424971"/>
            <a:ext cx="2360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cs typeface="Times New Roman" panose="02020603050405020304" pitchFamily="18" charset="0"/>
              </a:rPr>
              <a:t>Клубы </a:t>
            </a:r>
            <a:endParaRPr lang="ru-RU" dirty="0" smtClean="0"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cs typeface="Times New Roman" panose="02020603050405020304" pitchFamily="18" charset="0"/>
              </a:rPr>
              <a:t>любителей </a:t>
            </a:r>
            <a:r>
              <a:rPr lang="ru-RU" dirty="0">
                <a:cs typeface="Times New Roman" panose="02020603050405020304" pitchFamily="18" charset="0"/>
              </a:rPr>
              <a:t>животных </a:t>
            </a:r>
          </a:p>
        </p:txBody>
      </p:sp>
      <p:sp>
        <p:nvSpPr>
          <p:cNvPr id="5" name="Rectangle 4"/>
          <p:cNvSpPr/>
          <p:nvPr/>
        </p:nvSpPr>
        <p:spPr>
          <a:xfrm>
            <a:off x="3912583" y="2468028"/>
            <a:ext cx="3108251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cs typeface="Times New Roman" panose="02020603050405020304" pitchFamily="18" charset="0"/>
              </a:rPr>
              <a:t>Справочная </a:t>
            </a:r>
            <a:r>
              <a:rPr lang="ru-RU" dirty="0" smtClean="0">
                <a:cs typeface="Times New Roman" panose="02020603050405020304" pitchFamily="18" charset="0"/>
              </a:rPr>
              <a:t>литература </a:t>
            </a:r>
            <a:endParaRPr lang="ru-RU" dirty="0"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04847" y="2847506"/>
            <a:ext cx="19915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cs typeface="Times New Roman" panose="02020603050405020304" pitchFamily="18" charset="0"/>
              </a:rPr>
              <a:t>Интернет-ресурсы</a:t>
            </a:r>
          </a:p>
          <a:p>
            <a:pPr algn="ctr"/>
            <a:r>
              <a:rPr lang="ru-RU" dirty="0" smtClean="0">
                <a:cs typeface="Times New Roman" panose="02020603050405020304" pitchFamily="18" charset="0"/>
              </a:rPr>
              <a:t> </a:t>
            </a:r>
            <a:r>
              <a:rPr lang="ru-RU" dirty="0">
                <a:cs typeface="Times New Roman" panose="02020603050405020304" pitchFamily="18" charset="0"/>
              </a:rPr>
              <a:t>телепередачи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56947" y="5732258"/>
            <a:ext cx="149355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cs typeface="Times New Roman" panose="02020603050405020304" pitchFamily="18" charset="0"/>
              </a:rPr>
              <a:t>Зоомагазины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643174" y="5733567"/>
            <a:ext cx="132266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cs typeface="Times New Roman" panose="02020603050405020304" pitchFamily="18" charset="0"/>
              </a:rPr>
              <a:t>П</a:t>
            </a:r>
            <a:r>
              <a:rPr lang="ru-RU" dirty="0" smtClean="0">
                <a:cs typeface="Times New Roman" panose="02020603050405020304" pitchFamily="18" charset="0"/>
              </a:rPr>
              <a:t>итомники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823044" y="3719633"/>
            <a:ext cx="21867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cs typeface="Times New Roman" panose="02020603050405020304" pitchFamily="18" charset="0"/>
              </a:rPr>
              <a:t>Консультанты на выставках </a:t>
            </a:r>
            <a:r>
              <a:rPr lang="ru-RU" dirty="0" smtClean="0">
                <a:cs typeface="Times New Roman" panose="02020603050405020304" pitchFamily="18" charset="0"/>
              </a:rPr>
              <a:t>питомцев</a:t>
            </a:r>
            <a:endParaRPr lang="ru-RU" dirty="0"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13977" y="5732259"/>
            <a:ext cx="242553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cs typeface="Times New Roman" panose="02020603050405020304" pitchFamily="18" charset="0"/>
              </a:rPr>
              <a:t>Приюты для </a:t>
            </a:r>
            <a:r>
              <a:rPr lang="ru-RU" dirty="0" smtClean="0">
                <a:cs typeface="Times New Roman" panose="02020603050405020304" pitchFamily="18" charset="0"/>
              </a:rPr>
              <a:t>животных</a:t>
            </a:r>
            <a:endParaRPr lang="ru-RU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4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534" y="3994516"/>
            <a:ext cx="2489019" cy="26126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148" y="3869271"/>
            <a:ext cx="2258974" cy="286311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44338" y="1752305"/>
            <a:ext cx="876688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BD4A9B"/>
                </a:solidFill>
                <a:cs typeface="Times New Roman" panose="02020603050405020304" pitchFamily="18" charset="0"/>
              </a:rPr>
              <a:t>Питомец в доме </a:t>
            </a:r>
            <a:r>
              <a:rPr lang="ru-RU" sz="4000" b="1" dirty="0">
                <a:solidFill>
                  <a:srgbClr val="BD4A9B"/>
                </a:solidFill>
              </a:rPr>
              <a:t>–</a:t>
            </a:r>
            <a:r>
              <a:rPr lang="ru-RU" sz="4000" b="1" dirty="0">
                <a:solidFill>
                  <a:srgbClr val="BD4A9B"/>
                </a:solidFill>
                <a:cs typeface="Times New Roman" panose="02020603050405020304" pitchFamily="18" charset="0"/>
              </a:rPr>
              <a:t> ответственный шаг</a:t>
            </a:r>
            <a:r>
              <a:rPr lang="ru-RU" sz="4000" b="1" dirty="0" smtClean="0">
                <a:solidFill>
                  <a:srgbClr val="BD4A9B"/>
                </a:solidFill>
                <a:cs typeface="Times New Roman" panose="02020603050405020304" pitchFamily="18" charset="0"/>
              </a:rPr>
              <a:t>!</a:t>
            </a:r>
          </a:p>
          <a:p>
            <a:r>
              <a:rPr lang="ru-RU" sz="4000" b="1" dirty="0">
                <a:solidFill>
                  <a:srgbClr val="BD4A9B"/>
                </a:solidFill>
                <a:cs typeface="Times New Roman" panose="02020603050405020304" pitchFamily="18" charset="0"/>
              </a:rPr>
              <a:t>Насколько вы к нему готовы?</a:t>
            </a:r>
          </a:p>
          <a:p>
            <a:r>
              <a:rPr lang="ru-RU" sz="4000" b="1" dirty="0" smtClean="0">
                <a:solidFill>
                  <a:srgbClr val="BD4A9B"/>
                </a:solidFill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rgbClr val="BD4A9B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30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2078" y="2011307"/>
            <a:ext cx="903786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Каждый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день со мной нужно гулять. Я люблю много двигаться, бегать, играть. Ты сможешь гулять со мной каждый день, в любую погоду и даже тогда, когда совсем не хочется?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Каждый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день мне нужно много твоего внимания. Я очень не люблю оставаться один. Запертый в пустой квартире, я грущу. Ты сможешь не оставлять меня одного надолго?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Меня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обязательно нужно дрессировать. Я должен знать разные команды. Но чтобы я их запомнил, меня нужно1 терпеливо и долго обучать. Сможешь ли ты научить меня?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Без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твоей ежедневной заботы я не смогу жить. Каждый день меня нужно кормить, мыть мою миску после того, как я поем, после прогулки обязательно мыть мои лапы и делать многое другое. Готов ли ты тратить на меня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время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каждый день?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06116" y="457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2078" y="298646"/>
            <a:ext cx="3503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u="sng" dirty="0" smtClean="0">
                <a:solidFill>
                  <a:srgbClr val="008FD4"/>
                </a:solidFill>
              </a:rPr>
              <a:t>Анкета от щенка</a:t>
            </a:r>
            <a:endParaRPr lang="ru-RU" sz="3600" b="1" u="sng" dirty="0">
              <a:solidFill>
                <a:srgbClr val="008FD4"/>
              </a:solidFill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946" y="2327549"/>
            <a:ext cx="2489019" cy="26126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2078" y="980420"/>
            <a:ext cx="102823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Ответьте на вопросы. Рядом с вопросом, на который вы можете ответить «да», нарисуйте зелёный кружок.</a:t>
            </a:r>
          </a:p>
        </p:txBody>
      </p:sp>
    </p:spTree>
    <p:extLst>
      <p:ext uri="{BB962C8B-B14F-4D97-AF65-F5344CB8AC3E}">
        <p14:creationId xmlns:p14="http://schemas.microsoft.com/office/powerpoint/2010/main" val="136781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"/>
          <p:cNvSpPr/>
          <p:nvPr/>
        </p:nvSpPr>
        <p:spPr>
          <a:xfrm>
            <a:off x="365639" y="1970239"/>
            <a:ext cx="1059512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1. Я очень чистоплотна. Но без тебя я не справлюсь.  Если у меня длинная шерсть, её нужно регулярно расчёсывать, чтобы она была чистой и гладкой. </a:t>
            </a:r>
          </a:p>
          <a:p>
            <a:endParaRPr lang="ru-RU" sz="20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2. А ещё я люблю есть только из чистой посуды. Ты сможешь ухаживать за мной каждый день?</a:t>
            </a:r>
          </a:p>
          <a:p>
            <a:endParaRPr lang="ru-RU" sz="20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3.  Я очень независима. Я люблю сама выбирать себе место для сна или еды, люблю ходить там, где мне хочется. Если ты будешь на меня кричать или ругать меня, я тебя не пойму. Сможешь ли ты не злиться на меня и терпеливо объяснять мне свои правила?</a:t>
            </a:r>
          </a:p>
          <a:p>
            <a:endParaRPr lang="ru-RU" sz="20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4. Я не люблю резких движений, громких звуков, особенно когда я дремлю. Ты сможешь относиться ко мне с пониманием и не пугать меня?</a:t>
            </a:r>
          </a:p>
          <a:p>
            <a:endParaRPr lang="ru-RU" sz="20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5. Хоть я и не гуляю каждый день, я люблю двигаться. Мне приятно играть с другом. Сможешь ли ты играть со мной или просто побыть рядом, когда я играю?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5639" y="291557"/>
            <a:ext cx="3786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u="sng" dirty="0" smtClean="0">
                <a:solidFill>
                  <a:srgbClr val="008FD4"/>
                </a:solidFill>
              </a:rPr>
              <a:t>Анкета от котёнка</a:t>
            </a:r>
            <a:endParaRPr lang="ru-RU" sz="3600" b="1" u="sng" dirty="0">
              <a:solidFill>
                <a:srgbClr val="008FD4"/>
              </a:solidFill>
            </a:endParaRPr>
          </a:p>
        </p:txBody>
      </p:sp>
      <p:pic>
        <p:nvPicPr>
          <p:cNvPr id="4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079" y="1970239"/>
            <a:ext cx="2258974" cy="28631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2078" y="980420"/>
            <a:ext cx="103249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Ответьте на вопросы. Рядом с вопросом, на который вы можете ответить «да», нарисуйте зелёный кружок.</a:t>
            </a:r>
          </a:p>
        </p:txBody>
      </p:sp>
    </p:spTree>
    <p:extLst>
      <p:ext uri="{BB962C8B-B14F-4D97-AF65-F5344CB8AC3E}">
        <p14:creationId xmlns:p14="http://schemas.microsoft.com/office/powerpoint/2010/main" val="408568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418505" y="1034559"/>
            <a:ext cx="8830002" cy="539684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516835" y="1802875"/>
            <a:ext cx="5754755" cy="4352827"/>
          </a:xfrm>
        </p:spPr>
        <p:txBody>
          <a:bodyPr>
            <a:normAutofit/>
          </a:bodyPr>
          <a:lstStyle/>
          <a:p>
            <a:pPr marL="342900" indent="-342900">
              <a:buAutoNum type="arabicParenR"/>
            </a:pPr>
            <a:r>
              <a:rPr lang="ru-RU" sz="2400" dirty="0" smtClean="0"/>
              <a:t>Нарисуйте портрет своего домашнего питомца или животного, которого вы бы хотели завести. 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Запишите названия книг и фильмов о домашних питомцах, которые вам нравятся. 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Представьте себя редакторами стенгазеты о домашних питомцах. Подготовьте </a:t>
            </a:r>
            <a:r>
              <a:rPr lang="ru-RU" sz="2400" smtClean="0"/>
              <a:t>небольшие статьи </a:t>
            </a:r>
            <a:r>
              <a:rPr lang="ru-RU" sz="2400" dirty="0" smtClean="0"/>
              <a:t>для этой газеты.</a:t>
            </a:r>
            <a:endParaRPr lang="ru-RU" sz="2400" dirty="0"/>
          </a:p>
          <a:p>
            <a:pPr marL="342900" indent="-342900">
              <a:buAutoNum type="arabicParenR"/>
            </a:pPr>
            <a:endParaRPr lang="ru-RU" sz="2400" dirty="0" smtClean="0"/>
          </a:p>
          <a:p>
            <a:endParaRPr lang="ru-RU" sz="2400" dirty="0" smtClean="0"/>
          </a:p>
          <a:p>
            <a:pPr marL="342900" indent="-342900">
              <a:buAutoNum type="arabicParenR"/>
            </a:pPr>
            <a:endParaRPr lang="ru-RU" sz="2400" dirty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9902" r="9902"/>
          <a:stretch>
            <a:fillRect/>
          </a:stretch>
        </p:blipFill>
        <p:spPr>
          <a:xfrm>
            <a:off x="6568929" y="1954851"/>
            <a:ext cx="3875971" cy="30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8781" y="-1659997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А знаете ли вы…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30819" y="1640248"/>
            <a:ext cx="10309749" cy="21798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dirty="0" smtClean="0">
                <a:cs typeface="Times New Roman" panose="02020603050405020304" pitchFamily="18" charset="0"/>
              </a:rPr>
              <a:t>Почему важно ответственно отнестись к выбору питомца?</a:t>
            </a:r>
            <a:endParaRPr lang="ru-RU" sz="3600" b="1" dirty="0"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3600" b="1" dirty="0" smtClean="0">
                <a:cs typeface="Times New Roman" panose="02020603050405020304" pitchFamily="18" charset="0"/>
              </a:rPr>
              <a:t>Какого питомца выбрать? </a:t>
            </a:r>
          </a:p>
          <a:p>
            <a:pPr>
              <a:lnSpc>
                <a:spcPct val="100000"/>
              </a:lnSpc>
            </a:pPr>
            <a:r>
              <a:rPr lang="ru-RU" sz="3600" b="1" dirty="0" smtClean="0">
                <a:cs typeface="Times New Roman" panose="02020603050405020304" pitchFamily="18" charset="0"/>
              </a:rPr>
              <a:t>Кто может помочь в выборе питомца? </a:t>
            </a:r>
            <a:endParaRPr lang="ru-RU" sz="36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1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2139536" y="1172817"/>
            <a:ext cx="8545029" cy="866223"/>
          </a:xfrm>
        </p:spPr>
        <p:txBody>
          <a:bodyPr/>
          <a:lstStyle/>
          <a:p>
            <a:r>
              <a:rPr lang="ru-RU" dirty="0" smtClean="0"/>
              <a:t>До новых встреч!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35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72275" y="2806352"/>
            <a:ext cx="8868900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Как выбрать себе питомца</a:t>
            </a:r>
            <a:endParaRPr lang="ru-RU" sz="5400" dirty="0"/>
          </a:p>
        </p:txBody>
      </p:sp>
      <p:pic>
        <p:nvPicPr>
          <p:cNvPr id="5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292" y="1580165"/>
            <a:ext cx="1688738" cy="2853175"/>
          </a:xfrm>
          <a:prstGeom prst="rect">
            <a:avLst/>
          </a:prstGeom>
        </p:spPr>
      </p:pic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27" y="3429584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5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115123" y="900528"/>
            <a:ext cx="12448478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 smtClean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  <a:t>«Мы </a:t>
            </a:r>
            <a:r>
              <a:rPr lang="ru-RU" altLang="ru-RU" sz="4000" b="1" dirty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  <a:t>в ответе за тех, кого приручили</a:t>
            </a:r>
            <a:r>
              <a:rPr lang="ru-RU" altLang="ru-RU" sz="4000" b="1" dirty="0" smtClean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  <a:t>!»</a:t>
            </a:r>
            <a:endParaRPr lang="ru-RU" altLang="ru-RU" sz="4000" b="1" dirty="0">
              <a:solidFill>
                <a:srgbClr val="008FD4"/>
              </a:solidFill>
              <a:latin typeface="+mn-lt"/>
              <a:cs typeface="Times New Roman" panose="02020603050405020304" pitchFamily="18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ru-RU" altLang="ru-RU" sz="2400" b="1" dirty="0" smtClean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  <a:t>                  </a:t>
            </a:r>
            <a:r>
              <a:rPr lang="ru-RU" altLang="ru-RU" sz="2400" dirty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</a:br>
            <a:endParaRPr lang="ru-RU" altLang="ru-RU" sz="2400" b="0" dirty="0">
              <a:solidFill>
                <a:schemeClr val="bg2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0" y="2320089"/>
            <a:ext cx="4993750" cy="395589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463906" y="1811546"/>
            <a:ext cx="29987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sz="20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«Маленький принц»</a:t>
            </a:r>
          </a:p>
          <a:p>
            <a:r>
              <a:rPr lang="ru-RU" altLang="ru-RU" sz="20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Антуан </a:t>
            </a:r>
            <a:r>
              <a:rPr lang="ru-RU" altLang="ru-RU" sz="20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де Сент-Экзюпери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6043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3199" y="82607"/>
            <a:ext cx="7857052" cy="1325563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Что означает ответственное отношение к питомцам? </a:t>
            </a:r>
            <a:endParaRPr lang="ru-RU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37127" y="3405722"/>
            <a:ext cx="3079248" cy="659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Сбалансированный корм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365466" y="3388531"/>
            <a:ext cx="2333469" cy="659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Собственное место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9544268" y="3395398"/>
            <a:ext cx="1211432" cy="659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Игрушки 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263060" y="6138572"/>
            <a:ext cx="1800139" cy="659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Дрессировка 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4847422" y="6134834"/>
            <a:ext cx="3138723" cy="659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Уход за когтями и шерстью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8401869" y="6114232"/>
            <a:ext cx="2394615" cy="659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ru-RU" sz="2000" b="0" dirty="0" smtClean="0">
                <a:solidFill>
                  <a:schemeClr val="bg2">
                    <a:lumMod val="50000"/>
                  </a:schemeClr>
                </a:solidFill>
              </a:rPr>
              <a:t>Забота о здоровье </a:t>
            </a:r>
            <a:endParaRPr lang="ru-RU" sz="2000" b="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732" y="1569177"/>
            <a:ext cx="2820528" cy="18831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720" y="1561404"/>
            <a:ext cx="2800020" cy="18680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061" y="1483991"/>
            <a:ext cx="2632218" cy="17583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399" y="4150922"/>
            <a:ext cx="2850646" cy="19004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427" y="4028904"/>
            <a:ext cx="2030109" cy="203010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145" y="4126168"/>
            <a:ext cx="2920167" cy="194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93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5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72275" y="2806352"/>
            <a:ext cx="8868900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Какого питомца выбрать</a:t>
            </a:r>
            <a:endParaRPr lang="ru-RU" sz="5400" dirty="0"/>
          </a:p>
        </p:txBody>
      </p:sp>
      <p:pic>
        <p:nvPicPr>
          <p:cNvPr id="5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292" y="1580165"/>
            <a:ext cx="1688738" cy="2853175"/>
          </a:xfrm>
          <a:prstGeom prst="rect">
            <a:avLst/>
          </a:prstGeom>
        </p:spPr>
      </p:pic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44" y="3426196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9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916976" y="659051"/>
            <a:ext cx="90379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ru-RU" sz="4000" dirty="0" smtClean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  <a:t>Каких домашних животных вы знаете? </a:t>
            </a:r>
            <a:br>
              <a:rPr lang="ru-RU" sz="4000" dirty="0" smtClean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008FD4"/>
                </a:solidFill>
                <a:latin typeface="+mn-lt"/>
                <a:cs typeface="Times New Roman" panose="02020603050405020304" pitchFamily="18" charset="0"/>
              </a:rPr>
              <a:t>                 </a:t>
            </a:r>
            <a:endParaRPr lang="ru-RU" altLang="ru-RU" sz="4000" b="1" dirty="0">
              <a:solidFill>
                <a:srgbClr val="008FD4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987" y="1554268"/>
            <a:ext cx="2618616" cy="2217718"/>
          </a:xfrm>
          <a:prstGeom prst="rect">
            <a:avLst/>
          </a:prstGeom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5102" y="1726552"/>
            <a:ext cx="2206219" cy="2136069"/>
          </a:xfrm>
          <a:prstGeom prst="rect">
            <a:avLst/>
          </a:prstGeom>
        </p:spPr>
      </p:pic>
      <p:pic>
        <p:nvPicPr>
          <p:cNvPr id="8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222" y="4051082"/>
            <a:ext cx="3068828" cy="2471405"/>
          </a:xfrm>
          <a:prstGeom prst="rect">
            <a:avLst/>
          </a:prstGeom>
        </p:spPr>
      </p:pic>
      <p:pic>
        <p:nvPicPr>
          <p:cNvPr id="9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1828" y="4161290"/>
            <a:ext cx="2605150" cy="1980714"/>
          </a:xfrm>
          <a:prstGeom prst="rect">
            <a:avLst/>
          </a:prstGeom>
        </p:spPr>
      </p:pic>
      <p:pic>
        <p:nvPicPr>
          <p:cNvPr id="10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9655" y="4372372"/>
            <a:ext cx="2892960" cy="182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03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 txBox="1">
            <a:spLocks noGrp="1"/>
          </p:cNvSpPr>
          <p:nvPr>
            <p:ph type="title"/>
          </p:nvPr>
        </p:nvSpPr>
        <p:spPr>
          <a:xfrm>
            <a:off x="2392076" y="908418"/>
            <a:ext cx="9799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4000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Расскажите о домашнем животном</a:t>
            </a:r>
            <a:endParaRPr lang="ru-RU" sz="4000" b="1" dirty="0">
              <a:solidFill>
                <a:srgbClr val="008FD4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187" y="1640158"/>
            <a:ext cx="2188468" cy="48615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470" y="4428402"/>
            <a:ext cx="2712726" cy="22463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833" y="2005739"/>
            <a:ext cx="2530745" cy="20240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578" y="3898185"/>
            <a:ext cx="1851163" cy="257078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93" y="2010606"/>
            <a:ext cx="2944374" cy="317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7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85206"/>
            <a:ext cx="4770305" cy="149527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dirty="0" smtClean="0">
                <a:cs typeface="Times New Roman" panose="02020603050405020304" pitchFamily="18" charset="0"/>
              </a:rPr>
              <a:t>Некоторые виды попугаев (например, жако) могут запомнить более 400 слов.</a:t>
            </a:r>
            <a:endParaRPr lang="ru-RU" sz="28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0251">
            <a:off x="6125996" y="825166"/>
            <a:ext cx="3556076" cy="421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4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0A192367-F013-4DBE-9D71-B6E289F8964B}" vid="{4A7EF6F8-AEFC-45CA-80CE-2A3C21C5EC5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страниц_шаблон_3</Template>
  <TotalTime>1359</TotalTime>
  <Words>629</Words>
  <Application>Microsoft Office PowerPoint</Application>
  <PresentationFormat>Widescreen</PresentationFormat>
  <Paragraphs>80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Roboto</vt:lpstr>
      <vt:lpstr>Times New Roman</vt:lpstr>
      <vt:lpstr>Тема Office</vt:lpstr>
      <vt:lpstr>«Мы – твои друзья!»</vt:lpstr>
      <vt:lpstr>А знаете ли вы…</vt:lpstr>
      <vt:lpstr>PowerPoint Presentation</vt:lpstr>
      <vt:lpstr>«Мы в ответе за тех, кого приручили!»                                                                                       </vt:lpstr>
      <vt:lpstr>Что означает ответственное отношение к питомцам? </vt:lpstr>
      <vt:lpstr>PowerPoint Presentation</vt:lpstr>
      <vt:lpstr>Каких домашних животных вы знаете?                   </vt:lpstr>
      <vt:lpstr>Расскажите о домашнем животном</vt:lpstr>
      <vt:lpstr>Это интересно!</vt:lpstr>
      <vt:lpstr>Это интересно!</vt:lpstr>
      <vt:lpstr>Это интересно!</vt:lpstr>
      <vt:lpstr>Это интересно!</vt:lpstr>
      <vt:lpstr>Для радости и общения,  но не для забавы! </vt:lpstr>
      <vt:lpstr>Кто может помочь в выборе питомца? </vt:lpstr>
      <vt:lpstr>К кому обратиться при выборе питомца? </vt:lpstr>
      <vt:lpstr>PowerPoint Presentation</vt:lpstr>
      <vt:lpstr>PowerPoint Presentation</vt:lpstr>
      <vt:lpstr>PowerPoint Presentation</vt:lpstr>
      <vt:lpstr>Домашнее задание</vt:lpstr>
      <vt:lpstr>До новых встреч!</vt:lpstr>
    </vt:vector>
  </TitlesOfParts>
  <Company>Nestle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– твои друзья!»</dc:title>
  <dc:creator>Varenova,Mariya,MOSCOW,Educational programs division</dc:creator>
  <cp:lastModifiedBy>Anna Malaya</cp:lastModifiedBy>
  <cp:revision>59</cp:revision>
  <dcterms:created xsi:type="dcterms:W3CDTF">2019-01-17T14:38:54Z</dcterms:created>
  <dcterms:modified xsi:type="dcterms:W3CDTF">2019-02-05T12:01:18Z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2019-01-17T14:43:41.1263550Z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