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59" r:id="rId3"/>
    <p:sldId id="280" r:id="rId4"/>
    <p:sldId id="283" r:id="rId5"/>
    <p:sldId id="289" r:id="rId6"/>
    <p:sldId id="282" r:id="rId7"/>
    <p:sldId id="291" r:id="rId8"/>
    <p:sldId id="292" r:id="rId9"/>
    <p:sldId id="294" r:id="rId10"/>
    <p:sldId id="299" r:id="rId11"/>
    <p:sldId id="295" r:id="rId12"/>
    <p:sldId id="284" r:id="rId13"/>
    <p:sldId id="296" r:id="rId14"/>
    <p:sldId id="302" r:id="rId15"/>
    <p:sldId id="297" r:id="rId16"/>
    <p:sldId id="273" r:id="rId17"/>
    <p:sldId id="298" r:id="rId18"/>
    <p:sldId id="301" r:id="rId19"/>
    <p:sldId id="287" r:id="rId20"/>
    <p:sldId id="288" r:id="rId21"/>
    <p:sldId id="262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9E1C"/>
    <a:srgbClr val="ED2226"/>
    <a:srgbClr val="BD4A9B"/>
    <a:srgbClr val="008F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8434" autoAdjust="0"/>
  </p:normalViewPr>
  <p:slideViewPr>
    <p:cSldViewPr snapToGrid="0">
      <p:cViewPr varScale="1">
        <p:scale>
          <a:sx n="53" d="100"/>
          <a:sy n="53" d="100"/>
        </p:scale>
        <p:origin x="604" y="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3041" y="69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EC4475-9547-48E7-917B-F8A8909A8F52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60CD44-5F7D-4842-8CB6-7244ECD0C3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879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6362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214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6487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6152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6487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648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/>
            </a:r>
            <a:b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</a:br>
            <a:endParaRPr lang="ru-RU" sz="1200" dirty="0" smtClean="0">
              <a:solidFill>
                <a:schemeClr val="tx1">
                  <a:lumMod val="65000"/>
                  <a:lumOff val="3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3463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4331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4331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4331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/>
            </a:r>
            <a:b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</a:br>
            <a:endParaRPr lang="ru-RU" sz="1200" dirty="0" smtClean="0">
              <a:solidFill>
                <a:schemeClr val="tx1">
                  <a:lumMod val="65000"/>
                  <a:lumOff val="3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3463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2F8BAC-ADA5-4B15-9CF3-148187F73A7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4610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4331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648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rgbClr val="ED2226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rgbClr val="FA9E1C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421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56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209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800" b="1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50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 b="1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5348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b="0">
                <a:solidFill>
                  <a:srgbClr val="008FD4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706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0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925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800" b="1">
                <a:solidFill>
                  <a:srgbClr val="ED2226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577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528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 sz="2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30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484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4983B2-1F90-40CB-B017-6ECDBA6DD4FE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584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38805" y="-942103"/>
            <a:ext cx="9144000" cy="2387600"/>
          </a:xfrm>
        </p:spPr>
        <p:txBody>
          <a:bodyPr/>
          <a:lstStyle/>
          <a:p>
            <a:pPr algn="l"/>
            <a:r>
              <a:rPr lang="ru-RU" dirty="0"/>
              <a:t>«Мы – твои друзья!»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12617" y="1445497"/>
            <a:ext cx="8455843" cy="1655762"/>
          </a:xfrm>
        </p:spPr>
        <p:txBody>
          <a:bodyPr>
            <a:normAutofit/>
          </a:bodyPr>
          <a:lstStyle/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en-US" dirty="0" smtClean="0">
                <a:solidFill>
                  <a:srgbClr val="ED2226"/>
                </a:solidFill>
              </a:rPr>
              <a:t>1.1. </a:t>
            </a:r>
            <a:r>
              <a:rPr lang="ru-RU" dirty="0" smtClean="0">
                <a:solidFill>
                  <a:srgbClr val="ED2226"/>
                </a:solidFill>
              </a:rPr>
              <a:t>Давай познакомимся:</a:t>
            </a:r>
          </a:p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ru-RU" dirty="0"/>
              <a:t> </a:t>
            </a:r>
            <a:r>
              <a:rPr lang="ru-RU" dirty="0" smtClean="0"/>
              <a:t>       Вместе нам лучше! </a:t>
            </a:r>
            <a:endParaRPr lang="ru-RU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algn="l"/>
            <a:endParaRPr lang="ru-RU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359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02" y="903398"/>
            <a:ext cx="4544365" cy="56878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668209" y="354857"/>
            <a:ext cx="5097881" cy="557075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Какие из этих животных относятся к сельскохозяйственным видам, а какие - к животным-компаньонам?</a:t>
            </a:r>
          </a:p>
          <a:p>
            <a:endParaRPr lang="ru-RU" sz="2400" dirty="0" smtClean="0">
              <a:cs typeface="Times New Roman" panose="02020603050405020304" pitchFamily="18" charset="0"/>
            </a:endParaRPr>
          </a:p>
          <a:p>
            <a:r>
              <a:rPr lang="ru-RU" sz="2000" i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Усатая, хвостатая,</a:t>
            </a:r>
          </a:p>
          <a:p>
            <a:r>
              <a:rPr lang="ru-RU" sz="2000" i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у печки поёт</a:t>
            </a:r>
          </a:p>
          <a:p>
            <a:r>
              <a:rPr lang="ru-RU" sz="2000" i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да мышку стережёт.</a:t>
            </a:r>
          </a:p>
          <a:p>
            <a:endParaRPr lang="ru-RU" sz="2000" i="1" dirty="0" smtClean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ru-RU" sz="2000" dirty="0" smtClean="0">
                <a:cs typeface="Times New Roman" panose="02020603050405020304" pitchFamily="18" charset="0"/>
              </a:rPr>
              <a:t>                                         </a:t>
            </a:r>
            <a:r>
              <a:rPr lang="ru-RU" sz="2000" i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Не прядёт, не ткёт,</a:t>
            </a:r>
          </a:p>
          <a:p>
            <a:r>
              <a:rPr lang="ru-RU" sz="2000" i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                                          а людей одевает</a:t>
            </a:r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.</a:t>
            </a:r>
          </a:p>
          <a:p>
            <a:endParaRPr lang="ru-RU" sz="2000" dirty="0" smtClean="0">
              <a:cs typeface="Times New Roman" panose="02020603050405020304" pitchFamily="18" charset="0"/>
            </a:endParaRPr>
          </a:p>
          <a:p>
            <a:r>
              <a:rPr lang="ru-RU" sz="2000" i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Маленький, рыженький,</a:t>
            </a:r>
          </a:p>
          <a:p>
            <a:r>
              <a:rPr lang="ru-RU" sz="20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зубастенький</a:t>
            </a:r>
            <a:r>
              <a:rPr lang="ru-RU" sz="2000" i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. Запасы еды</a:t>
            </a:r>
          </a:p>
          <a:p>
            <a:r>
              <a:rPr lang="ru-RU" sz="2000" i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за щеками носит.</a:t>
            </a:r>
          </a:p>
          <a:p>
            <a:endParaRPr lang="ru-RU" sz="2000" dirty="0" smtClean="0">
              <a:cs typeface="Times New Roman" panose="02020603050405020304" pitchFamily="18" charset="0"/>
            </a:endParaRPr>
          </a:p>
          <a:p>
            <a:r>
              <a:rPr lang="ru-RU" sz="2000" i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                                               Пятак есть,</a:t>
            </a:r>
          </a:p>
          <a:p>
            <a:r>
              <a:rPr lang="ru-RU" sz="2000" i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                                              а ничего не купит.</a:t>
            </a:r>
            <a:endParaRPr lang="ru-RU" sz="2000" i="1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021" y="1536225"/>
            <a:ext cx="1671538" cy="142653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8443" y="3956755"/>
            <a:ext cx="1513223" cy="97486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612" y="2644125"/>
            <a:ext cx="2372638" cy="139031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540" y="5019473"/>
            <a:ext cx="1000863" cy="107301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351762" y="195512"/>
            <a:ext cx="411394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BD4A9B"/>
                </a:solidFill>
                <a:cs typeface="Times New Roman" panose="02020603050405020304" pitchFamily="18" charset="0"/>
              </a:rPr>
              <a:t>Отгадай загадки: </a:t>
            </a:r>
            <a:endParaRPr lang="ru-RU" sz="4000" b="1" dirty="0">
              <a:solidFill>
                <a:srgbClr val="BD4A9B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2022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62060" y="431179"/>
            <a:ext cx="11270244" cy="1325563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BD4A9B"/>
                </a:solidFill>
              </a:rPr>
              <a:t>Каких сельскохозяйственных животных разводят в вашей местности и для чего?  </a:t>
            </a:r>
            <a:endParaRPr lang="ru-RU" sz="4800" b="1" dirty="0">
              <a:solidFill>
                <a:srgbClr val="BD4A9B"/>
              </a:solidFill>
            </a:endParaRPr>
          </a:p>
        </p:txBody>
      </p:sp>
      <p:sp>
        <p:nvSpPr>
          <p:cNvPr id="5" name="Title 11"/>
          <p:cNvSpPr txBox="1">
            <a:spLocks/>
          </p:cNvSpPr>
          <p:nvPr/>
        </p:nvSpPr>
        <p:spPr>
          <a:xfrm>
            <a:off x="363762" y="1509770"/>
            <a:ext cx="988385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008FD4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solidFill>
                  <a:srgbClr val="BD4A9B"/>
                </a:solidFill>
              </a:rPr>
              <a:t> </a:t>
            </a:r>
            <a:endParaRPr lang="ru-RU" sz="4800" b="1" dirty="0">
              <a:solidFill>
                <a:srgbClr val="BD4A9B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183" y="2267521"/>
            <a:ext cx="3561614" cy="4351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65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525661" y="2664950"/>
            <a:ext cx="8666339" cy="7401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6000" dirty="0" smtClean="0"/>
              <a:t>Почему люди заводят домашних питомцев? </a:t>
            </a:r>
            <a:endParaRPr lang="ru-RU" sz="6000" dirty="0"/>
          </a:p>
        </p:txBody>
      </p:sp>
      <p:pic>
        <p:nvPicPr>
          <p:cNvPr id="7" name="Рисунок 1"/>
          <p:cNvPicPr>
            <a:picLocks noChangeAspect="1"/>
          </p:cNvPicPr>
          <p:nvPr/>
        </p:nvPicPr>
        <p:blipFill rotWithShape="1">
          <a:blip r:embed="rId2"/>
          <a:srcRect l="11043" t="6555" r="10766" b="5002"/>
          <a:stretch/>
        </p:blipFill>
        <p:spPr>
          <a:xfrm>
            <a:off x="734466" y="1241915"/>
            <a:ext cx="2108767" cy="2943456"/>
          </a:xfrm>
          <a:prstGeom prst="rect">
            <a:avLst/>
          </a:prstGeom>
        </p:spPr>
      </p:pic>
      <p:pic>
        <p:nvPicPr>
          <p:cNvPr id="5" name="Объект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294" y="3397767"/>
            <a:ext cx="7450372" cy="68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48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963" y="228066"/>
            <a:ext cx="11460903" cy="1743818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Почему люди заводят домашних питомцев? </a:t>
            </a:r>
            <a:endParaRPr lang="ru-RU" sz="4800" b="1" dirty="0"/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525564" y="4858750"/>
            <a:ext cx="6481962" cy="12908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2800" b="1" dirty="0" smtClean="0"/>
              <a:t>Для хорошего настроения</a:t>
            </a:r>
            <a:endParaRPr lang="ru-RU" sz="2800" b="1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5237423" y="4847475"/>
            <a:ext cx="4212718" cy="12908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/>
              <a:t>Для дружбы </a:t>
            </a:r>
            <a:endParaRPr lang="ru-RU" sz="2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006" y="2236070"/>
            <a:ext cx="4067938" cy="27119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21" y="2232480"/>
            <a:ext cx="4021982" cy="267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644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963" y="228066"/>
            <a:ext cx="11460903" cy="1743818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Почему люди заводят домашних питомцев? </a:t>
            </a:r>
            <a:endParaRPr lang="ru-RU" sz="4800" b="1" dirty="0"/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525564" y="4858750"/>
            <a:ext cx="4224245" cy="12908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/>
              <a:t>Для здоровья</a:t>
            </a:r>
            <a:endParaRPr lang="ru-RU" sz="2800" b="1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5237422" y="4847475"/>
            <a:ext cx="4179733" cy="12908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/>
              <a:t>Для работы</a:t>
            </a:r>
            <a:endParaRPr lang="ru-RU" sz="28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99" y="2105223"/>
            <a:ext cx="4147201" cy="27648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4986" y="2093948"/>
            <a:ext cx="4147201" cy="2764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23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82" y="314130"/>
            <a:ext cx="11460903" cy="1743818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Какие питомцы самые популярные в России? </a:t>
            </a:r>
            <a:endParaRPr lang="ru-RU" sz="48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763" y="1542876"/>
            <a:ext cx="4816200" cy="47076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621" y="1888266"/>
            <a:ext cx="3572263" cy="3532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61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-174396"/>
            <a:ext cx="7663189" cy="16002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ED2226"/>
                </a:solidFill>
              </a:rPr>
              <a:t>Это </a:t>
            </a:r>
            <a:r>
              <a:rPr lang="ru-RU" sz="4000" b="1" dirty="0" smtClean="0">
                <a:solidFill>
                  <a:srgbClr val="ED2226"/>
                </a:solidFill>
              </a:rPr>
              <a:t>интересно!</a:t>
            </a:r>
            <a:endParaRPr lang="ru-RU" sz="4000" dirty="0"/>
          </a:p>
        </p:txBody>
      </p:sp>
      <p:sp>
        <p:nvSpPr>
          <p:cNvPr id="15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2239442"/>
            <a:ext cx="4725998" cy="160669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dirty="0" smtClean="0">
                <a:cs typeface="Times New Roman" panose="02020603050405020304" pitchFamily="18" charset="0"/>
              </a:rPr>
              <a:t>В Японии один из самых распространенных домашних питомцев – жук–носорог!</a:t>
            </a:r>
            <a:endParaRPr lang="ru-RU" sz="3200" dirty="0"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59605" y="1699707"/>
            <a:ext cx="5526642" cy="3699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19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83" y="314130"/>
            <a:ext cx="10467492" cy="1743818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Каких  ещё экзотических домашних животных вы знаете? </a:t>
            </a:r>
            <a:endParaRPr lang="ru-RU" sz="48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83" y="2057948"/>
            <a:ext cx="3338473" cy="222538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434" y="1869949"/>
            <a:ext cx="3185800" cy="31858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377" y="2732443"/>
            <a:ext cx="3096649" cy="379297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12794" y="3353516"/>
            <a:ext cx="3655102" cy="3404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2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1032" y="254240"/>
            <a:ext cx="10467492" cy="1743818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Какие из этих животных приспособлены к жизни в домашних условиях, а какие могут жить только в природе? </a:t>
            </a:r>
            <a:endParaRPr lang="ru-RU" sz="36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754" y="2138230"/>
            <a:ext cx="2595805" cy="317950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704" y="1998058"/>
            <a:ext cx="1921566" cy="37881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253" y="2138230"/>
            <a:ext cx="2124636" cy="471977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9132" y="2377439"/>
            <a:ext cx="2117236" cy="294029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01675" y="6024286"/>
            <a:ext cx="8035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Дома</a:t>
            </a:r>
            <a:endParaRPr lang="ru-RU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30474" y="6037297"/>
            <a:ext cx="13447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В природе</a:t>
            </a:r>
            <a:endParaRPr lang="ru-RU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067965" y="6048053"/>
            <a:ext cx="13447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В природе</a:t>
            </a:r>
            <a:endParaRPr lang="ru-RU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14965" y="6017862"/>
            <a:ext cx="8035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Дома</a:t>
            </a:r>
            <a:endParaRPr lang="ru-RU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74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570789"/>
            <a:ext cx="11347450" cy="2852737"/>
          </a:xfrm>
        </p:spPr>
        <p:txBody>
          <a:bodyPr/>
          <a:lstStyle/>
          <a:p>
            <a:pPr marL="1440000"/>
            <a:r>
              <a:rPr lang="ru-RU" dirty="0" smtClean="0"/>
              <a:t>Ответьте на вопросы: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3422" y="1703955"/>
            <a:ext cx="9349311" cy="2865296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cs typeface="Times New Roman" panose="02020603050405020304" pitchFamily="18" charset="0"/>
              </a:rPr>
              <a:t>Является ли цирковой медведь  домашним животным? </a:t>
            </a:r>
          </a:p>
          <a:p>
            <a:pPr>
              <a:lnSpc>
                <a:spcPct val="150000"/>
              </a:lnSpc>
            </a:pPr>
            <a:r>
              <a:rPr lang="ru-RU" b="1" dirty="0" smtClean="0">
                <a:cs typeface="Times New Roman" panose="02020603050405020304" pitchFamily="18" charset="0"/>
              </a:rPr>
              <a:t>Чем сельскохозяйственные животные отличаются от животных компаньонов? </a:t>
            </a:r>
            <a:endParaRPr lang="ru-RU" b="1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b="1" dirty="0" smtClean="0">
                <a:cs typeface="Times New Roman" panose="02020603050405020304" pitchFamily="18" charset="0"/>
              </a:rPr>
              <a:t>Почему </a:t>
            </a:r>
            <a:r>
              <a:rPr lang="ru-RU" b="1" dirty="0">
                <a:cs typeface="Times New Roman" panose="02020603050405020304" pitchFamily="18" charset="0"/>
              </a:rPr>
              <a:t>люди заводят домашних питомцев? </a:t>
            </a:r>
          </a:p>
        </p:txBody>
      </p:sp>
    </p:spTree>
    <p:extLst>
      <p:ext uri="{BB962C8B-B14F-4D97-AF65-F5344CB8AC3E}">
        <p14:creationId xmlns:p14="http://schemas.microsoft.com/office/powerpoint/2010/main" val="232248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570789"/>
            <a:ext cx="11347450" cy="2852737"/>
          </a:xfrm>
        </p:spPr>
        <p:txBody>
          <a:bodyPr/>
          <a:lstStyle/>
          <a:p>
            <a:pPr marL="1440000"/>
            <a:r>
              <a:rPr lang="ru-RU" dirty="0" smtClean="0"/>
              <a:t>А знаете ли вы…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15294" y="1703955"/>
            <a:ext cx="10309749" cy="217988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 smtClean="0">
                <a:cs typeface="Times New Roman" panose="02020603050405020304" pitchFamily="18" charset="0"/>
              </a:rPr>
              <a:t>Какие бывают домашние животные?</a:t>
            </a:r>
            <a:endParaRPr lang="ru-RU" sz="3200" b="1" dirty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3200" b="1" dirty="0" smtClean="0">
                <a:cs typeface="Times New Roman" panose="02020603050405020304" pitchFamily="18" charset="0"/>
              </a:rPr>
              <a:t>Как домашние животные помогают человеку?</a:t>
            </a:r>
          </a:p>
          <a:p>
            <a:pPr>
              <a:lnSpc>
                <a:spcPct val="150000"/>
              </a:lnSpc>
            </a:pPr>
            <a:r>
              <a:rPr lang="ru-RU" sz="3200" b="1" dirty="0" smtClean="0">
                <a:cs typeface="Times New Roman" panose="02020603050405020304" pitchFamily="18" charset="0"/>
              </a:rPr>
              <a:t>Почему люди заводят домашних питомцев? </a:t>
            </a:r>
            <a:endParaRPr lang="ru-RU" sz="3200" b="1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97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77428" y="883954"/>
            <a:ext cx="8830002" cy="539684"/>
          </a:xfrm>
        </p:spPr>
        <p:txBody>
          <a:bodyPr>
            <a:normAutofit/>
          </a:bodyPr>
          <a:lstStyle/>
          <a:p>
            <a:r>
              <a:rPr lang="ru-RU" b="1" dirty="0" smtClean="0"/>
              <a:t>Домашнее задание</a:t>
            </a:r>
            <a:endParaRPr lang="ru-RU" b="1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half" idx="2"/>
          </p:nvPr>
        </p:nvSpPr>
        <p:spPr>
          <a:xfrm>
            <a:off x="839788" y="1802875"/>
            <a:ext cx="5592244" cy="4352827"/>
          </a:xfrm>
        </p:spPr>
        <p:txBody>
          <a:bodyPr>
            <a:normAutofit/>
          </a:bodyPr>
          <a:lstStyle/>
          <a:p>
            <a:pPr marL="342900" indent="-342900">
              <a:buAutoNum type="arabicParenR"/>
            </a:pPr>
            <a:r>
              <a:rPr lang="ru-RU" sz="2400" dirty="0" smtClean="0"/>
              <a:t>Вспомните названия трех литературных произведений о домашних животных. </a:t>
            </a:r>
          </a:p>
          <a:p>
            <a:pPr marL="342900" indent="-342900">
              <a:buAutoNum type="arabicParenR"/>
            </a:pPr>
            <a:r>
              <a:rPr lang="ru-RU" sz="2400" dirty="0" smtClean="0"/>
              <a:t>Найдите </a:t>
            </a:r>
            <a:r>
              <a:rPr lang="en-US" sz="2400" dirty="0" smtClean="0"/>
              <a:t>3 </a:t>
            </a:r>
            <a:r>
              <a:rPr lang="ru-RU" sz="2400" dirty="0" smtClean="0"/>
              <a:t>интересных факта о домашних питомцах. </a:t>
            </a:r>
          </a:p>
          <a:p>
            <a:pPr marL="342900" indent="-342900">
              <a:buAutoNum type="arabicParenR"/>
            </a:pPr>
            <a:r>
              <a:rPr lang="en-US" sz="2400" dirty="0" smtClean="0"/>
              <a:t>* </a:t>
            </a:r>
            <a:r>
              <a:rPr lang="ru-RU" sz="2400" dirty="0" smtClean="0"/>
              <a:t>Угадайте </a:t>
            </a:r>
            <a:r>
              <a:rPr lang="ru-RU" sz="2400" dirty="0"/>
              <a:t>жилища сельскохозяйственных </a:t>
            </a:r>
            <a:r>
              <a:rPr lang="ru-RU" sz="2400" dirty="0" smtClean="0"/>
              <a:t>животных. Задание 3, стр</a:t>
            </a:r>
            <a:r>
              <a:rPr lang="ru-RU" sz="2400" dirty="0"/>
              <a:t>.</a:t>
            </a:r>
            <a:r>
              <a:rPr lang="ru-RU" sz="2400" dirty="0" smtClean="0"/>
              <a:t>6</a:t>
            </a:r>
            <a:endParaRPr lang="ru-RU" sz="2400" dirty="0"/>
          </a:p>
          <a:p>
            <a:pPr marL="342900" indent="-342900">
              <a:buFont typeface="Arial" panose="020B0604020202020204" pitchFamily="34" charset="0"/>
              <a:buAutoNum type="arabicParenR"/>
            </a:pPr>
            <a:r>
              <a:rPr lang="en-US" sz="2400" dirty="0" smtClean="0"/>
              <a:t>* </a:t>
            </a:r>
            <a:r>
              <a:rPr lang="ru-RU" sz="2400" dirty="0" smtClean="0"/>
              <a:t>Наклейте </a:t>
            </a:r>
            <a:r>
              <a:rPr lang="ru-RU" sz="2400" dirty="0"/>
              <a:t>домашних питомцев, чей домик изображен на картинке</a:t>
            </a:r>
            <a:r>
              <a:rPr lang="ru-RU" sz="2400" dirty="0" smtClean="0"/>
              <a:t>. </a:t>
            </a:r>
            <a:r>
              <a:rPr lang="ru-RU" sz="2400" dirty="0"/>
              <a:t>Задание 6. </a:t>
            </a:r>
            <a:r>
              <a:rPr lang="ru-RU" sz="2400" dirty="0" smtClean="0"/>
              <a:t>стр.8</a:t>
            </a:r>
          </a:p>
          <a:p>
            <a:endParaRPr lang="ru-RU" sz="2400" dirty="0" smtClean="0"/>
          </a:p>
          <a:p>
            <a:pPr marL="342900" indent="-342900">
              <a:buAutoNum type="arabicParenR"/>
            </a:pPr>
            <a:endParaRPr lang="ru-RU" sz="2400" dirty="0"/>
          </a:p>
        </p:txBody>
      </p:sp>
      <p:pic>
        <p:nvPicPr>
          <p:cNvPr id="14" name="Picture Placeholder 13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9902" r="9902"/>
          <a:stretch>
            <a:fillRect/>
          </a:stretch>
        </p:blipFill>
        <p:spPr>
          <a:xfrm>
            <a:off x="6568929" y="1954851"/>
            <a:ext cx="3875971" cy="3060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16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154" y="459914"/>
            <a:ext cx="10515600" cy="1325563"/>
          </a:xfrm>
        </p:spPr>
        <p:txBody>
          <a:bodyPr/>
          <a:lstStyle/>
          <a:p>
            <a:r>
              <a:rPr lang="ru-RU" dirty="0" smtClean="0"/>
              <a:t>До новых встреч!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584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942548" y="1366684"/>
            <a:ext cx="8868900" cy="21798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5400" dirty="0" smtClean="0"/>
              <a:t>Знакомься –</a:t>
            </a:r>
          </a:p>
          <a:p>
            <a:r>
              <a:rPr lang="ru-RU" sz="5400" dirty="0" smtClean="0"/>
              <a:t>домашние животные! </a:t>
            </a:r>
            <a:endParaRPr lang="ru-RU" sz="5400" dirty="0"/>
          </a:p>
        </p:txBody>
      </p:sp>
      <p:pic>
        <p:nvPicPr>
          <p:cNvPr id="5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0292" y="1580165"/>
            <a:ext cx="1688738" cy="2853175"/>
          </a:xfrm>
          <a:prstGeom prst="rect">
            <a:avLst/>
          </a:prstGeom>
        </p:spPr>
      </p:pic>
      <p:pic>
        <p:nvPicPr>
          <p:cNvPr id="6" name="Объект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585" y="3446011"/>
            <a:ext cx="7735052" cy="68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70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9724" y="344150"/>
            <a:ext cx="10515600" cy="132556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4800" b="1" dirty="0" smtClean="0">
                <a:solidFill>
                  <a:srgbClr val="BD4A9B"/>
                </a:solidFill>
              </a:rPr>
              <a:t>Чем домашние животные </a:t>
            </a:r>
            <a:br>
              <a:rPr lang="ru-RU" sz="4800" b="1" dirty="0" smtClean="0">
                <a:solidFill>
                  <a:srgbClr val="BD4A9B"/>
                </a:solidFill>
              </a:rPr>
            </a:br>
            <a:r>
              <a:rPr lang="ru-RU" sz="4800" b="1" dirty="0" smtClean="0">
                <a:solidFill>
                  <a:srgbClr val="BD4A9B"/>
                </a:solidFill>
              </a:rPr>
              <a:t>                          отличаются от диких? </a:t>
            </a:r>
            <a:endParaRPr lang="ru-RU" sz="4800" b="1" dirty="0">
              <a:solidFill>
                <a:srgbClr val="BD4A9B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11316" y="2221270"/>
            <a:ext cx="4399119" cy="29327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959" y="2207692"/>
            <a:ext cx="4209204" cy="2946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68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996585" y="1830076"/>
            <a:ext cx="938757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животные, которые живут с человеком и которых он содержит, предоставляя им кров и пищу. </a:t>
            </a:r>
          </a:p>
          <a:p>
            <a:r>
              <a:rPr lang="ru-RU" sz="3600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rgbClr val="0070C0"/>
                </a:solidFill>
                <a:cs typeface="Times New Roman" panose="02020603050405020304" pitchFamily="18" charset="0"/>
              </a:rPr>
            </a:br>
            <a:endParaRPr lang="ru-RU" sz="3600" dirty="0" smtClean="0">
              <a:solidFill>
                <a:srgbClr val="0070C0"/>
              </a:solidFill>
              <a:cs typeface="Times New Roman" panose="02020603050405020304" pitchFamily="18" charset="0"/>
            </a:endParaRPr>
          </a:p>
        </p:txBody>
      </p:sp>
      <p:sp>
        <p:nvSpPr>
          <p:cNvPr id="7" name="Rectangle 4"/>
          <p:cNvSpPr/>
          <p:nvPr/>
        </p:nvSpPr>
        <p:spPr>
          <a:xfrm>
            <a:off x="2036389" y="4569074"/>
            <a:ext cx="933128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животные, которые живут </a:t>
            </a:r>
            <a:r>
              <a:rPr lang="ru-RU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на </a:t>
            </a:r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воле, сами </a:t>
            </a:r>
            <a:r>
              <a:rPr lang="ru-RU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заботятся о своем убежище и </a:t>
            </a:r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сами добывают </a:t>
            </a:r>
            <a:r>
              <a:rPr lang="ru-RU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себе пищу.  </a:t>
            </a:r>
          </a:p>
          <a:p>
            <a:r>
              <a:rPr lang="ru-RU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3600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rPr>
            </a:br>
            <a:endParaRPr lang="ru-RU" sz="3600" dirty="0" smtClean="0">
              <a:solidFill>
                <a:schemeClr val="tx1">
                  <a:lumMod val="65000"/>
                  <a:lumOff val="3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28565" y="1319639"/>
            <a:ext cx="49039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ED2226"/>
                </a:solidFill>
              </a:rPr>
              <a:t>Домашние животные – 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037475" y="3854666"/>
            <a:ext cx="39805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ED2226"/>
                </a:solidFill>
              </a:rPr>
              <a:t>Дикие </a:t>
            </a:r>
            <a:r>
              <a:rPr lang="ru-RU" sz="3600" b="1" dirty="0" smtClean="0">
                <a:solidFill>
                  <a:srgbClr val="ED2226"/>
                </a:solidFill>
              </a:rPr>
              <a:t>животные </a:t>
            </a:r>
            <a:r>
              <a:rPr lang="ru-RU" sz="3600" b="1" dirty="0">
                <a:solidFill>
                  <a:srgbClr val="ED2226"/>
                </a:solidFill>
              </a:rPr>
              <a:t>–</a:t>
            </a:r>
            <a:r>
              <a:rPr lang="ru-RU" sz="3600" b="1" dirty="0" smtClean="0">
                <a:solidFill>
                  <a:srgbClr val="ED2226"/>
                </a:solidFill>
              </a:rPr>
              <a:t> </a:t>
            </a:r>
            <a:endParaRPr lang="ru-RU" sz="3600" dirty="0">
              <a:solidFill>
                <a:srgbClr val="0070C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901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461" y="1872258"/>
            <a:ext cx="2998459" cy="1999597"/>
          </a:xfrm>
          <a:prstGeom prst="rect">
            <a:avLst/>
          </a:prstGeom>
        </p:spPr>
      </p:pic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868318" y="313330"/>
            <a:ext cx="9883854" cy="1325563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BD4A9B"/>
                </a:solidFill>
              </a:rPr>
              <a:t>Какое животное здесь лишнее? </a:t>
            </a:r>
            <a:endParaRPr lang="ru-RU" sz="4800" b="1" dirty="0">
              <a:solidFill>
                <a:srgbClr val="BD4A9B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0317" y="1872258"/>
            <a:ext cx="3096599" cy="19995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0316" y="4351021"/>
            <a:ext cx="3096599" cy="19995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632" y="4351021"/>
            <a:ext cx="3096599" cy="1999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78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868318" y="333002"/>
            <a:ext cx="10280538" cy="1325563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BD4A9B"/>
                </a:solidFill>
              </a:rPr>
              <a:t>Почему цирковой тигр не домашнее животное? </a:t>
            </a:r>
            <a:endParaRPr lang="ru-RU" sz="4800" b="1" dirty="0">
              <a:solidFill>
                <a:srgbClr val="BD4A9B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934" y="2009093"/>
            <a:ext cx="6204155" cy="4137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39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868318" y="578803"/>
            <a:ext cx="9883854" cy="1325563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BD4A9B"/>
                </a:solidFill>
              </a:rPr>
              <a:t>Как эти домашние животные помогают человеку? </a:t>
            </a:r>
            <a:endParaRPr lang="ru-RU" sz="4800" b="1" dirty="0">
              <a:solidFill>
                <a:srgbClr val="BD4A9B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756" y="2399066"/>
            <a:ext cx="4081156" cy="263536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474" y="2399065"/>
            <a:ext cx="4081156" cy="2635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3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12353" y="1517584"/>
            <a:ext cx="891896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домашние животные, которых человек содержит для получения продуктов питания (мясо, молоко, яйца) и сырья для изготовления вещей (шерсть, мех, пух). </a:t>
            </a:r>
          </a:p>
          <a:p>
            <a:endParaRPr lang="ru-RU" sz="3200" dirty="0" smtClean="0">
              <a:solidFill>
                <a:srgbClr val="0070C0"/>
              </a:solidFill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66190" y="819497"/>
            <a:ext cx="73532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ED2226"/>
                </a:solidFill>
              </a:rPr>
              <a:t>Сельскохозяйственные животные –</a:t>
            </a:r>
            <a:r>
              <a:rPr lang="ru-RU" b="1" dirty="0">
                <a:solidFill>
                  <a:srgbClr val="ED2226"/>
                </a:solidFill>
              </a:rPr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88303" y="3716169"/>
            <a:ext cx="87275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ru-RU" sz="3600" b="1" dirty="0">
                <a:solidFill>
                  <a:srgbClr val="FF0000"/>
                </a:solidFill>
                <a:cs typeface="Times New Roman" panose="02020603050405020304" pitchFamily="18" charset="0"/>
              </a:rPr>
              <a:t>Животные компаньоны  (питомцы)  – 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21290" y="4856241"/>
            <a:ext cx="90244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животные, которых человек содержит у себя в доме для общения и получение положительных эмоций.  </a:t>
            </a:r>
          </a:p>
        </p:txBody>
      </p:sp>
    </p:spTree>
    <p:extLst>
      <p:ext uri="{BB962C8B-B14F-4D97-AF65-F5344CB8AC3E}">
        <p14:creationId xmlns:p14="http://schemas.microsoft.com/office/powerpoint/2010/main" val="123888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9 страниц_2" id="{6FE5DA5B-B06A-42C5-A8E5-5D309D52E4BE}" vid="{9BC02548-A484-4D6B-A6E9-C6B722E5793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 страниц_2</Template>
  <TotalTime>1659</TotalTime>
  <Words>405</Words>
  <Application>Microsoft Office PowerPoint</Application>
  <PresentationFormat>Widescreen</PresentationFormat>
  <Paragraphs>84</Paragraphs>
  <Slides>21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Calibri</vt:lpstr>
      <vt:lpstr>Calibri Light</vt:lpstr>
      <vt:lpstr>Comic Sans MS</vt:lpstr>
      <vt:lpstr>Roboto</vt:lpstr>
      <vt:lpstr>Times New Roman</vt:lpstr>
      <vt:lpstr>Тема Office</vt:lpstr>
      <vt:lpstr>«Мы – твои друзья!»</vt:lpstr>
      <vt:lpstr>А знаете ли вы…</vt:lpstr>
      <vt:lpstr>PowerPoint Presentation</vt:lpstr>
      <vt:lpstr>Чем домашние животные                            отличаются от диких? </vt:lpstr>
      <vt:lpstr>PowerPoint Presentation</vt:lpstr>
      <vt:lpstr>Какое животное здесь лишнее? </vt:lpstr>
      <vt:lpstr>Почему цирковой тигр не домашнее животное? </vt:lpstr>
      <vt:lpstr>Как эти домашние животные помогают человеку? </vt:lpstr>
      <vt:lpstr>PowerPoint Presentation</vt:lpstr>
      <vt:lpstr>PowerPoint Presentation</vt:lpstr>
      <vt:lpstr>Каких сельскохозяйственных животных разводят в вашей местности и для чего?  </vt:lpstr>
      <vt:lpstr>PowerPoint Presentation</vt:lpstr>
      <vt:lpstr>Почему люди заводят домашних питомцев? </vt:lpstr>
      <vt:lpstr>Почему люди заводят домашних питомцев? </vt:lpstr>
      <vt:lpstr>Какие питомцы самые популярные в России? </vt:lpstr>
      <vt:lpstr>Это интересно!</vt:lpstr>
      <vt:lpstr>Каких  ещё экзотических домашних животных вы знаете? </vt:lpstr>
      <vt:lpstr>Какие из этих животных приспособлены к жизни в домашних условиях, а какие могут жить только в природе? </vt:lpstr>
      <vt:lpstr>Ответьте на вопросы: </vt:lpstr>
      <vt:lpstr>Домашнее задание</vt:lpstr>
      <vt:lpstr>До новых встреч!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«Мы – твои друзья!»</dc:title>
  <dc:creator>Анна Гостяева</dc:creator>
  <cp:lastModifiedBy>Anna Malaya</cp:lastModifiedBy>
  <cp:revision>105</cp:revision>
  <dcterms:created xsi:type="dcterms:W3CDTF">2018-12-12T13:26:03Z</dcterms:created>
  <dcterms:modified xsi:type="dcterms:W3CDTF">2019-02-05T12:03:12Z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ada0a2f-b917-4d51-b0d0-d418a10c8b23_Enabled">
    <vt:lpwstr>True</vt:lpwstr>
  </property>
  <property fmtid="{D5CDD505-2E9C-101B-9397-08002B2CF9AE}" pid="3" name="MSIP_Label_1ada0a2f-b917-4d51-b0d0-d418a10c8b23_SiteId">
    <vt:lpwstr>12a3af23-a769-4654-847f-958f3d479f4a</vt:lpwstr>
  </property>
  <property fmtid="{D5CDD505-2E9C-101B-9397-08002B2CF9AE}" pid="4" name="MSIP_Label_1ada0a2f-b917-4d51-b0d0-d418a10c8b23_Owner">
    <vt:lpwstr>Mariya.Varenova@ru.nestle.com</vt:lpwstr>
  </property>
  <property fmtid="{D5CDD505-2E9C-101B-9397-08002B2CF9AE}" pid="5" name="MSIP_Label_1ada0a2f-b917-4d51-b0d0-d418a10c8b23_SetDate">
    <vt:lpwstr>2018-12-18T11:17:12.7735098Z</vt:lpwstr>
  </property>
  <property fmtid="{D5CDD505-2E9C-101B-9397-08002B2CF9AE}" pid="6" name="MSIP_Label_1ada0a2f-b917-4d51-b0d0-d418a10c8b23_Name">
    <vt:lpwstr>General Use</vt:lpwstr>
  </property>
  <property fmtid="{D5CDD505-2E9C-101B-9397-08002B2CF9AE}" pid="7" name="MSIP_Label_1ada0a2f-b917-4d51-b0d0-d418a10c8b23_Application">
    <vt:lpwstr>Microsoft Azure Information Protection</vt:lpwstr>
  </property>
  <property fmtid="{D5CDD505-2E9C-101B-9397-08002B2CF9AE}" pid="8" name="MSIP_Label_1ada0a2f-b917-4d51-b0d0-d418a10c8b23_Extended_MSFT_Method">
    <vt:lpwstr>Automatic</vt:lpwstr>
  </property>
  <property fmtid="{D5CDD505-2E9C-101B-9397-08002B2CF9AE}" pid="9" name="Sensitivity">
    <vt:lpwstr>General Use</vt:lpwstr>
  </property>
</Properties>
</file>